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23" r:id="rId1"/>
    <p:sldMasterId id="2147485131" r:id="rId2"/>
  </p:sldMasterIdLst>
  <p:notesMasterIdLst>
    <p:notesMasterId r:id="rId20"/>
  </p:notesMasterIdLst>
  <p:handoutMasterIdLst>
    <p:handoutMasterId r:id="rId21"/>
  </p:handoutMasterIdLst>
  <p:sldIdLst>
    <p:sldId id="621" r:id="rId3"/>
    <p:sldId id="475" r:id="rId4"/>
    <p:sldId id="480" r:id="rId5"/>
    <p:sldId id="581" r:id="rId6"/>
    <p:sldId id="585" r:id="rId7"/>
    <p:sldId id="801" r:id="rId8"/>
    <p:sldId id="620" r:id="rId9"/>
    <p:sldId id="657" r:id="rId10"/>
    <p:sldId id="625" r:id="rId11"/>
    <p:sldId id="612" r:id="rId12"/>
    <p:sldId id="623" r:id="rId13"/>
    <p:sldId id="616" r:id="rId14"/>
    <p:sldId id="584" r:id="rId15"/>
    <p:sldId id="627" r:id="rId16"/>
    <p:sldId id="797" r:id="rId17"/>
    <p:sldId id="798" r:id="rId18"/>
    <p:sldId id="800" r:id="rId19"/>
  </p:sldIdLst>
  <p:sldSz cx="9906000" cy="6858000" type="A4"/>
  <p:notesSz cx="6797675" cy="9926638"/>
  <p:defaultTextStyle>
    <a:defPPr>
      <a:defRPr lang="ko-KR"/>
    </a:defPPr>
    <a:lvl1pPr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77838" indent="-571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57263" indent="-117475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435100" indent="-176213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914525" indent="-2349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9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867">
          <p15:clr>
            <a:srgbClr val="A4A3A4"/>
          </p15:clr>
        </p15:guide>
        <p15:guide id="3" orient="horz" pos="4088">
          <p15:clr>
            <a:srgbClr val="A4A3A4"/>
          </p15:clr>
        </p15:guide>
        <p15:guide id="4" pos="625">
          <p15:clr>
            <a:srgbClr val="A4A3A4"/>
          </p15:clr>
        </p15:guide>
        <p15:guide id="5" pos="2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  <p15:guide id="3" orient="horz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-Ho Kim / ADAMPOL S.A." initials="MK/A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9B2FF"/>
    <a:srgbClr val="2DC8FF"/>
    <a:srgbClr val="FFFFCC"/>
    <a:srgbClr val="FF0000"/>
    <a:srgbClr val="002F8E"/>
    <a:srgbClr val="3399FF"/>
    <a:srgbClr val="FF9900"/>
    <a:srgbClr val="FFFF00"/>
    <a:srgbClr val="A5E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 showGuides="1">
      <p:cViewPr varScale="1">
        <p:scale>
          <a:sx n="22" d="100"/>
          <a:sy n="22" d="100"/>
        </p:scale>
        <p:origin x="3658" y="24"/>
      </p:cViewPr>
      <p:guideLst>
        <p:guide orient="horz" pos="618"/>
        <p:guide orient="horz" pos="867"/>
        <p:guide orient="horz" pos="4088"/>
        <p:guide pos="625"/>
        <p:guide pos="25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1" d="100"/>
          <a:sy n="61" d="100"/>
        </p:scale>
        <p:origin x="-3307" y="-77"/>
      </p:cViewPr>
      <p:guideLst>
        <p:guide orient="horz" pos="3128"/>
        <p:guide pos="2142"/>
        <p:guide orient="horz"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54644;&#50808;&#52636;&#51109;&#51068;&#51221;\18.6%20&#49324;&#51109;&#45784;%20(&#50976;&#47101;)\&#50500;&#45812;&#54260;%20&#51088;&#47308;\&#50500;&#45812;&#54260;%20&#49552;&#51061;%20&#51221;&#47532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1.png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44608;&#48124;&#54840;\Desktop\&#51221;&#49328;\2018\4&#50900;\4&#50900;%20&#49892;&#51201;%20&#48516;&#49437;%20&#50577;&#49885;%202018.05.23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ino79\Desktop\&#50500;&#45812;&#54260;%20&#44536;&#47353;%20&#51064;&#50896;%20&#54788;&#54889;%202019.07.31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44608;&#48124;&#54840;\Desktop\&#53685;&#54633;%20&#47928;&#49436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Sheet1!$W$28</c:f>
              <c:strCache>
                <c:ptCount val="1"/>
                <c:pt idx="0">
                  <c:v>18년 계획</c:v>
                </c:pt>
              </c:strCache>
            </c:strRef>
          </c:tx>
          <c:spPr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FFFFCC"/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3F4-4F81-BC5D-442407AE786C}"/>
              </c:ext>
            </c:extLst>
          </c:dPt>
          <c:dLbls>
            <c:dLbl>
              <c:idx val="0"/>
              <c:layout>
                <c:manualLayout>
                  <c:x val="-9.5116468540532531E-2"/>
                  <c:y val="-0.2733981977194363"/>
                </c:manualLayout>
              </c:layout>
              <c:tx>
                <c:rich>
                  <a:bodyPr/>
                  <a:lstStyle/>
                  <a:p>
                    <a:pPr>
                      <a:defRPr sz="1050" b="0" baseline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defRPr>
                    </a:pPr>
                    <a:r>
                      <a:rPr lang="en-US" altLang="ko-KR" sz="1050" b="0" baseline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rPr>
                      <a:t>83%</a:t>
                    </a:r>
                    <a:endParaRPr lang="en-US" altLang="ko-KR" sz="1000" b="1" baseline="0" dirty="0">
                      <a:solidFill>
                        <a:schemeClr val="tx1"/>
                      </a:solidFill>
                      <a:ea typeface="현대하모니 L" panose="02020603020101020101" pitchFamily="18" charset="-127"/>
                    </a:endParaRPr>
                  </a:p>
                </c:rich>
              </c:tx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3F4-4F81-BC5D-442407AE786C}"/>
                </c:ext>
              </c:extLst>
            </c:dLbl>
            <c:dLbl>
              <c:idx val="2"/>
              <c:layout>
                <c:manualLayout>
                  <c:x val="1.2610080361441321E-2"/>
                  <c:y val="3.166342483128270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F4-4F81-BC5D-442407AE78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>
                    <a:latin typeface="현대하모니 M" panose="02020603020101020101" pitchFamily="18" charset="-127"/>
                    <a:ea typeface="현대하모니 M" panose="02020603020101020101" pitchFamily="18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Sheet1!$V$29:$V$33</c:f>
              <c:strCache>
                <c:ptCount val="5"/>
                <c:pt idx="0">
                  <c:v>T/P</c:v>
                </c:pt>
                <c:pt idx="1">
                  <c:v>일반화물</c:v>
                </c:pt>
                <c:pt idx="2">
                  <c:v>VPC</c:v>
                </c:pt>
                <c:pt idx="3">
                  <c:v>컴파운드</c:v>
                </c:pt>
                <c:pt idx="4">
                  <c:v>기타</c:v>
                </c:pt>
              </c:strCache>
            </c:strRef>
          </c:cat>
          <c:val>
            <c:numRef>
              <c:f>Sheet1!$W$29:$W$33</c:f>
              <c:numCache>
                <c:formatCode>_(* #,##0_);_(* \(#,##0\);_(* "-"_);_(@_)</c:formatCode>
                <c:ptCount val="5"/>
                <c:pt idx="0">
                  <c:v>1682.6180594527609</c:v>
                </c:pt>
                <c:pt idx="1">
                  <c:v>94.552083882973022</c:v>
                </c:pt>
                <c:pt idx="2">
                  <c:v>132.58656211244048</c:v>
                </c:pt>
                <c:pt idx="3">
                  <c:v>57.71182449194356</c:v>
                </c:pt>
                <c:pt idx="4">
                  <c:v>48.498869999999997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3F4-4F81-BC5D-442407AE786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0"/>
      <c:rotY val="1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1391063459647533E-2"/>
          <c:y val="4.694719926538108E-2"/>
          <c:w val="0.92860893654035248"/>
          <c:h val="0.89459182736455467"/>
        </c:manualLayout>
      </c:layout>
      <c:bar3DChart>
        <c:barDir val="col"/>
        <c:grouping val="clustered"/>
        <c:varyColors val="0"/>
        <c:ser>
          <c:idx val="0"/>
          <c:order val="0"/>
          <c:spPr>
            <a:blipFill dpi="0" rotWithShape="1">
              <a:blip xmlns:r="http://schemas.openxmlformats.org/officeDocument/2006/relationships" r:embed="rId2">
                <a:alphaModFix amt="50000"/>
              </a:blip>
              <a:srcRect/>
              <a:stretch>
                <a:fillRect/>
              </a:stretch>
            </a:blipFill>
          </c:spPr>
          <c:invertIfNegative val="0"/>
          <c:pictureOptions>
            <c:pictureFormat val="stack"/>
          </c:pictureOptions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476 946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794A-413C-9DAE-694FCB4E949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339</a:t>
                    </a:r>
                    <a:r>
                      <a:rPr lang="en-US" baseline="0"/>
                      <a:t> 542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794A-413C-9DAE-694FCB4E949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372</a:t>
                    </a:r>
                    <a:r>
                      <a:rPr lang="en-US" baseline="0"/>
                      <a:t> 823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794A-413C-9DAE-694FCB4E949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389 547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794A-413C-9DAE-694FCB4E949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442 064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794A-413C-9DAE-694FCB4E949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dirty="0"/>
                      <a:t>403 458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794A-413C-9DAE-694FCB4E949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dirty="0"/>
                      <a:t>483 440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794A-413C-9DAE-694FCB4E949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dirty="0"/>
                      <a:t>499 204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794A-413C-9DAE-694FCB4E949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dirty="0"/>
                      <a:t>754 508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794A-413C-9DAE-694FCB4E949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dirty="0"/>
                      <a:t>842 489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794A-413C-9DAE-694FCB4E9496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850 072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794A-413C-9DAE-694FCB4E949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Arkusz1!$A$2:$A$12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Arkusz1!$B$2:$B$12</c:f>
              <c:numCache>
                <c:formatCode>#,##0</c:formatCode>
                <c:ptCount val="11"/>
                <c:pt idx="0">
                  <c:v>476946</c:v>
                </c:pt>
                <c:pt idx="1">
                  <c:v>339542</c:v>
                </c:pt>
                <c:pt idx="2">
                  <c:v>372823</c:v>
                </c:pt>
                <c:pt idx="3">
                  <c:v>389547</c:v>
                </c:pt>
                <c:pt idx="4">
                  <c:v>442064</c:v>
                </c:pt>
                <c:pt idx="5">
                  <c:v>403458</c:v>
                </c:pt>
                <c:pt idx="6">
                  <c:v>483440</c:v>
                </c:pt>
                <c:pt idx="7">
                  <c:v>499204</c:v>
                </c:pt>
                <c:pt idx="8">
                  <c:v>754508</c:v>
                </c:pt>
                <c:pt idx="9">
                  <c:v>842489</c:v>
                </c:pt>
                <c:pt idx="10">
                  <c:v>850072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94A-413C-9DAE-694FCB4E9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8355840"/>
        <c:axId val="101388672"/>
        <c:axId val="0"/>
      </c:bar3DChart>
      <c:catAx>
        <c:axId val="98355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1388672"/>
        <c:crosses val="autoZero"/>
        <c:auto val="1"/>
        <c:lblAlgn val="ctr"/>
        <c:lblOffset val="100"/>
        <c:noMultiLvlLbl val="0"/>
      </c:catAx>
      <c:valAx>
        <c:axId val="101388672"/>
        <c:scaling>
          <c:orientation val="minMax"/>
        </c:scaling>
        <c:delete val="0"/>
        <c:axPos val="l"/>
        <c:majorGridlines>
          <c:spPr>
            <a:ln>
              <a:noFill/>
            </a:ln>
            <a:effectLst>
              <a:outerShdw blurRad="863600" dist="279400" dir="5400000" sx="24000" sy="24000" algn="ctr" rotWithShape="0">
                <a:srgbClr val="000000"/>
              </a:outerShdw>
            </a:effectLst>
          </c:spPr>
        </c:majorGridlines>
        <c:numFmt formatCode="#,##0" sourceLinked="0"/>
        <c:majorTickMark val="none"/>
        <c:minorTickMark val="none"/>
        <c:tickLblPos val="nextTo"/>
        <c:crossAx val="98355840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>
          <a:latin typeface="현대하모니 M" panose="02020603020101020101" pitchFamily="18" charset="-127"/>
          <a:ea typeface="현대하모니 M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explosion val="7"/>
          <c:dLbls>
            <c:dLbl>
              <c:idx val="0"/>
              <c:layout>
                <c:manualLayout>
                  <c:x val="-0.22381156322525558"/>
                  <c:y val="0.19777376786235054"/>
                </c:manualLayout>
              </c:layout>
              <c:tx>
                <c:rich>
                  <a:bodyPr/>
                  <a:lstStyle/>
                  <a:p>
                    <a:pPr>
                      <a:defRPr sz="11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defRPr>
                    </a:pPr>
                    <a:r>
                      <a:rPr lang="ko-KR" altLang="en-US" dirty="0"/>
                      <a:t>글로비스유럽</a:t>
                    </a:r>
                  </a:p>
                  <a:p>
                    <a:pPr>
                      <a:defRPr sz="11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defRPr>
                    </a:pPr>
                    <a:r>
                      <a:rPr lang="en-US" altLang="ko-KR" sz="1000" dirty="0"/>
                      <a:t>(</a:t>
                    </a:r>
                    <a:r>
                      <a:rPr lang="ko-KR" altLang="en-US" sz="1000" dirty="0"/>
                      <a:t>현대</a:t>
                    </a:r>
                    <a:r>
                      <a:rPr lang="en-US" altLang="ko-KR" sz="1000" dirty="0"/>
                      <a:t>/</a:t>
                    </a:r>
                    <a:r>
                      <a:rPr lang="ko-KR" altLang="en-US" sz="1000" dirty="0"/>
                      <a:t>기아</a:t>
                    </a:r>
                    <a:r>
                      <a:rPr lang="en-US" altLang="ko-KR" sz="1000" dirty="0"/>
                      <a:t>)</a:t>
                    </a:r>
                  </a:p>
                  <a:p>
                    <a:pPr>
                      <a:defRPr sz="11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defRPr>
                    </a:pPr>
                    <a:fld id="{1B9D723C-379C-463B-9064-772D0744B6E7}" type="PERCENTAGE">
                      <a:rPr lang="en-US" altLang="ko-KR" baseline="0" smtClean="0"/>
                      <a:pPr>
                        <a:defRPr sz="1100" b="1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95063416474135"/>
                      <c:h val="0.212499999999999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AC7-4C4F-8706-6B145E0E608E}"/>
                </c:ext>
              </c:extLst>
            </c:dLbl>
            <c:dLbl>
              <c:idx val="1"/>
              <c:layout>
                <c:manualLayout>
                  <c:x val="-0.19819848491992392"/>
                  <c:y val="3.332713619130942E-2"/>
                </c:manualLayout>
              </c:layout>
              <c:tx>
                <c:rich>
                  <a:bodyPr/>
                  <a:lstStyle/>
                  <a:p>
                    <a:pPr>
                      <a:defRPr sz="105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defRPr>
                    </a:pPr>
                    <a:r>
                      <a:rPr lang="en-US" altLang="en-US" dirty="0"/>
                      <a:t>Ford
8%</a:t>
                    </a: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AC7-4C4F-8706-6B145E0E608E}"/>
                </c:ext>
              </c:extLst>
            </c:dLbl>
            <c:dLbl>
              <c:idx val="2"/>
              <c:layout>
                <c:manualLayout>
                  <c:x val="-1.3814104075314061E-2"/>
                  <c:y val="-0.28356481481481483"/>
                </c:manualLayout>
              </c:layout>
              <c:spPr/>
              <c:txPr>
                <a:bodyPr/>
                <a:lstStyle/>
                <a:p>
                  <a:pPr>
                    <a:defRPr sz="1050" b="1">
                      <a:solidFill>
                        <a:schemeClr val="bg1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C7-4C4F-8706-6B145E0E608E}"/>
                </c:ext>
              </c:extLst>
            </c:dLbl>
            <c:dLbl>
              <c:idx val="7"/>
              <c:spPr/>
              <c:txPr>
                <a:bodyPr/>
                <a:lstStyle/>
                <a:p>
                  <a:pPr>
                    <a:defRPr sz="900"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6075-4486-BF2E-6A36B0D78A40}"/>
                </c:ext>
              </c:extLst>
            </c:dLbl>
            <c:dLbl>
              <c:idx val="8"/>
              <c:layout>
                <c:manualLayout>
                  <c:x val="-1.7438482614822847E-2"/>
                  <c:y val="6.7971711869349666E-2"/>
                </c:manualLayout>
              </c:layout>
              <c:spPr/>
              <c:txPr>
                <a:bodyPr/>
                <a:lstStyle/>
                <a:p>
                  <a:pPr>
                    <a:defRPr sz="900"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C7-4C4F-8706-6B145E0E608E}"/>
                </c:ext>
              </c:extLst>
            </c:dLbl>
            <c:dLbl>
              <c:idx val="9"/>
              <c:spPr/>
              <c:txPr>
                <a:bodyPr/>
                <a:lstStyle/>
                <a:p>
                  <a:pPr>
                    <a:defRPr sz="900"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075-4486-BF2E-6A36B0D78A40}"/>
                </c:ext>
              </c:extLst>
            </c:dLbl>
            <c:dLbl>
              <c:idx val="10"/>
              <c:spPr/>
              <c:txPr>
                <a:bodyPr/>
                <a:lstStyle/>
                <a:p>
                  <a:pPr>
                    <a:defRPr sz="900"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6075-4486-BF2E-6A36B0D78A40}"/>
                </c:ext>
              </c:extLst>
            </c:dLbl>
            <c:dLbl>
              <c:idx val="11"/>
              <c:layout>
                <c:manualLayout>
                  <c:x val="3.1186969892236524E-3"/>
                  <c:y val="-4.1697652376786236E-2"/>
                </c:manualLayout>
              </c:layout>
              <c:spPr/>
              <c:txPr>
                <a:bodyPr/>
                <a:lstStyle/>
                <a:p>
                  <a:pPr>
                    <a:defRPr sz="900"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AC7-4C4F-8706-6B145E0E608E}"/>
                </c:ext>
              </c:extLst>
            </c:dLbl>
            <c:dLbl>
              <c:idx val="12"/>
              <c:spPr/>
              <c:txPr>
                <a:bodyPr/>
                <a:lstStyle/>
                <a:p>
                  <a:pPr>
                    <a:defRPr sz="900"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075-4486-BF2E-6A36B0D78A40}"/>
                </c:ext>
              </c:extLst>
            </c:dLbl>
            <c:dLbl>
              <c:idx val="13"/>
              <c:layout>
                <c:manualLayout>
                  <c:x val="0.12643086530351372"/>
                  <c:y val="0.18565653251676872"/>
                </c:manualLayout>
              </c:layout>
              <c:spPr/>
              <c:txPr>
                <a:bodyPr/>
                <a:lstStyle/>
                <a:p>
                  <a:pPr>
                    <a:defRPr sz="1050" b="1">
                      <a:solidFill>
                        <a:schemeClr val="bg1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AC7-4C4F-8706-6B145E0E60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>
                    <a:latin typeface="현대하모니 L" panose="02020603020101020101" pitchFamily="18" charset="-127"/>
                    <a:ea typeface="현대하모니 L" panose="02020603020101020101" pitchFamily="18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Sheet3!$H$3:$H$16</c:f>
              <c:strCache>
                <c:ptCount val="14"/>
                <c:pt idx="0">
                  <c:v>GEU</c:v>
                </c:pt>
                <c:pt idx="1">
                  <c:v>FSH</c:v>
                </c:pt>
                <c:pt idx="2">
                  <c:v>BMW</c:v>
                </c:pt>
                <c:pt idx="3">
                  <c:v>FIAT</c:v>
                </c:pt>
                <c:pt idx="4">
                  <c:v>GRU</c:v>
                </c:pt>
                <c:pt idx="5">
                  <c:v>VW</c:v>
                </c:pt>
                <c:pt idx="6">
                  <c:v>GCZ</c:v>
                </c:pt>
                <c:pt idx="7">
                  <c:v>NISSAN</c:v>
                </c:pt>
                <c:pt idx="8">
                  <c:v>MAZDA</c:v>
                </c:pt>
                <c:pt idx="9">
                  <c:v>GSK</c:v>
                </c:pt>
                <c:pt idx="10">
                  <c:v>SKODA</c:v>
                </c:pt>
                <c:pt idx="11">
                  <c:v>Daimler</c:v>
                </c:pt>
                <c:pt idx="12">
                  <c:v>GEFCO</c:v>
                </c:pt>
                <c:pt idx="13">
                  <c:v>기타</c:v>
                </c:pt>
              </c:strCache>
            </c:strRef>
          </c:cat>
          <c:val>
            <c:numRef>
              <c:f>Sheet3!$I$3:$I$16</c:f>
              <c:numCache>
                <c:formatCode>General</c:formatCode>
                <c:ptCount val="14"/>
                <c:pt idx="0">
                  <c:v>215</c:v>
                </c:pt>
                <c:pt idx="1">
                  <c:v>69</c:v>
                </c:pt>
                <c:pt idx="2">
                  <c:v>67</c:v>
                </c:pt>
                <c:pt idx="3">
                  <c:v>50</c:v>
                </c:pt>
                <c:pt idx="4">
                  <c:v>43</c:v>
                </c:pt>
                <c:pt idx="5">
                  <c:v>25</c:v>
                </c:pt>
                <c:pt idx="6">
                  <c:v>25</c:v>
                </c:pt>
                <c:pt idx="7">
                  <c:v>22</c:v>
                </c:pt>
                <c:pt idx="8">
                  <c:v>13</c:v>
                </c:pt>
                <c:pt idx="9">
                  <c:v>15</c:v>
                </c:pt>
                <c:pt idx="10">
                  <c:v>12</c:v>
                </c:pt>
                <c:pt idx="11">
                  <c:v>26</c:v>
                </c:pt>
                <c:pt idx="12">
                  <c:v>24</c:v>
                </c:pt>
                <c:pt idx="13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AC7-4C4F-8706-6B145E0E6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9564047757503367"/>
          <c:y val="0.15548811606882476"/>
          <c:w val="0.16288970615200046"/>
          <c:h val="0.83717191601049867"/>
        </c:manualLayout>
      </c:layout>
      <c:overlay val="0"/>
      <c:txPr>
        <a:bodyPr/>
        <a:lstStyle/>
        <a:p>
          <a:pPr>
            <a:defRPr>
              <a:latin typeface="현대하모니 L" panose="02020603020101020101" pitchFamily="18" charset="-127"/>
              <a:ea typeface="현대하모니 L" panose="02020603020101020101" pitchFamily="18" charset="-127"/>
            </a:defRPr>
          </a:pPr>
          <a:endParaRPr lang="ko-K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35-42B7-803D-E3C9CC20E7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35-42B7-803D-E3C9CC20E7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35-42B7-803D-E3C9CC20E7D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E35-42B7-803D-E3C9CC20E7D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E35-42B7-803D-E3C9CC20E7D3}"/>
              </c:ext>
            </c:extLst>
          </c:dPt>
          <c:dLbls>
            <c:dLbl>
              <c:idx val="0"/>
              <c:layout>
                <c:manualLayout>
                  <c:x val="9.7455594067081684E-4"/>
                  <c:y val="-1.13874618348975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35-42B7-803D-E3C9CC20E7D3}"/>
                </c:ext>
              </c:extLst>
            </c:dLbl>
            <c:dLbl>
              <c:idx val="1"/>
              <c:layout>
                <c:manualLayout>
                  <c:x val="0.17395411498844451"/>
                  <c:y val="-6.345558067834862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35-42B7-803D-E3C9CC20E7D3}"/>
                </c:ext>
              </c:extLst>
            </c:dLbl>
            <c:dLbl>
              <c:idx val="2"/>
              <c:layout>
                <c:manualLayout>
                  <c:x val="1.2098777791478602E-3"/>
                  <c:y val="8.4156282409717789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35-42B7-803D-E3C9CC20E7D3}"/>
                </c:ext>
              </c:extLst>
            </c:dLbl>
            <c:dLbl>
              <c:idx val="3"/>
              <c:layout>
                <c:manualLayout>
                  <c:x val="-2.8058848162170014E-2"/>
                  <c:y val="3.16364515028144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35-42B7-803D-E3C9CC20E7D3}"/>
                </c:ext>
              </c:extLst>
            </c:dLbl>
            <c:dLbl>
              <c:idx val="4"/>
              <c:layout>
                <c:manualLayout>
                  <c:x val="3.6354324488976192E-3"/>
                  <c:y val="4.350012081636991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35-42B7-803D-E3C9CC20E7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Sheet1!$A$1:$E$1</c:f>
              <c:strCache>
                <c:ptCount val="5"/>
                <c:pt idx="0">
                  <c:v>현장직</c:v>
                </c:pt>
                <c:pt idx="1">
                  <c:v>사무직</c:v>
                </c:pt>
                <c:pt idx="2">
                  <c:v>트럭기사</c:v>
                </c:pt>
                <c:pt idx="3">
                  <c:v>외주</c:v>
                </c:pt>
                <c:pt idx="4">
                  <c:v>계약직</c:v>
                </c:pt>
              </c:strCache>
            </c:strRef>
          </c:cat>
          <c:val>
            <c:numRef>
              <c:f>Sheet1!$A$2:$E$2</c:f>
              <c:numCache>
                <c:formatCode>General</c:formatCode>
                <c:ptCount val="5"/>
                <c:pt idx="0">
                  <c:v>514</c:v>
                </c:pt>
                <c:pt idx="1">
                  <c:v>446</c:v>
                </c:pt>
                <c:pt idx="2">
                  <c:v>422</c:v>
                </c:pt>
                <c:pt idx="3">
                  <c:v>131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E35-42B7-803D-E3C9CC20E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16073835363322203"/>
                  <c:y val="7.3189398708785446E-3"/>
                </c:manualLayout>
              </c:layout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bg1"/>
                      </a:solidFill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172-407B-B9AD-2856B3C386B1}"/>
                </c:ext>
              </c:extLst>
            </c:dLbl>
            <c:dLbl>
              <c:idx val="1"/>
              <c:layout>
                <c:manualLayout>
                  <c:x val="8.1787459051096481E-2"/>
                  <c:y val="-0.18773457538534366"/>
                </c:manualLayout>
              </c:layout>
              <c:tx>
                <c:rich>
                  <a:bodyPr/>
                  <a:lstStyle/>
                  <a:p>
                    <a:pPr>
                      <a:defRPr sz="105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defRPr>
                    </a:pPr>
                    <a:r>
                      <a:rPr lang="en-US" altLang="en-US" sz="1050" b="1" dirty="0" err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Groupe</a:t>
                    </a:r>
                    <a:r>
                      <a:rPr lang="en-US" altLang="en-US" sz="105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 CAT  </a:t>
                    </a:r>
                  </a:p>
                  <a:p>
                    <a:pPr>
                      <a:defRPr sz="105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defRPr>
                    </a:pPr>
                    <a:r>
                      <a:rPr lang="en-US" altLang="en-US" sz="105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(STVA </a:t>
                    </a:r>
                    <a:r>
                      <a:rPr lang="ko-KR" altLang="en-US" sz="105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포함</a:t>
                    </a:r>
                    <a:r>
                      <a:rPr lang="en-US" altLang="ko-KR" sz="105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)
16%</a:t>
                    </a:r>
                    <a:endParaRPr lang="ko-KR" altLang="en-US" sz="1050" b="1" dirty="0">
                      <a:solidFill>
                        <a:schemeClr val="bg1"/>
                      </a:solidFill>
                    </a:endParaRP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172-407B-B9AD-2856B3C386B1}"/>
                </c:ext>
              </c:extLst>
            </c:dLbl>
            <c:dLbl>
              <c:idx val="2"/>
              <c:layout>
                <c:manualLayout>
                  <c:x val="-2.8501927499261129E-2"/>
                  <c:y val="6.989984204653589E-2"/>
                </c:manualLayout>
              </c:layout>
              <c:spPr>
                <a:ln>
                  <a:solidFill>
                    <a:srgbClr val="FF0000"/>
                  </a:solidFill>
                </a:ln>
              </c:spPr>
              <c:txPr>
                <a:bodyPr/>
                <a:lstStyle/>
                <a:p>
                  <a:pPr>
                    <a:defRPr b="1"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72-407B-B9AD-2856B3C386B1}"/>
                </c:ext>
              </c:extLst>
            </c:dLbl>
            <c:dLbl>
              <c:idx val="3"/>
              <c:layout>
                <c:manualLayout>
                  <c:x val="-7.4615422396224526E-2"/>
                  <c:y val="7.704256692895636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72-407B-B9AD-2856B3C386B1}"/>
                </c:ext>
              </c:extLst>
            </c:dLbl>
            <c:dLbl>
              <c:idx val="4"/>
              <c:layout>
                <c:manualLayout>
                  <c:x val="-0.13404811520298687"/>
                  <c:y val="5.5664708752167634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RS Altmann AG 
3%</a:t>
                    </a:r>
                    <a:endParaRPr lang="en-US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6172-407B-B9AD-2856B3C386B1}"/>
                </c:ext>
              </c:extLst>
            </c:dLbl>
            <c:dLbl>
              <c:idx val="5"/>
              <c:layout>
                <c:manualLayout>
                  <c:x val="-8.1540650352449048E-2"/>
                  <c:y val="3.79098377152941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72-407B-B9AD-2856B3C386B1}"/>
                </c:ext>
              </c:extLst>
            </c:dLbl>
            <c:dLbl>
              <c:idx val="6"/>
              <c:layout>
                <c:manualLayout>
                  <c:x val="-9.8044179132391551E-2"/>
                  <c:y val="3.260688425923689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72-407B-B9AD-2856B3C386B1}"/>
                </c:ext>
              </c:extLst>
            </c:dLbl>
            <c:dLbl>
              <c:idx val="7"/>
              <c:layout>
                <c:manualLayout>
                  <c:x val="-0.13518371403606377"/>
                  <c:y val="4.8026064736768383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172-407B-B9AD-2856B3C386B1}"/>
                </c:ext>
              </c:extLst>
            </c:dLbl>
            <c:dLbl>
              <c:idx val="8"/>
              <c:layout>
                <c:manualLayout>
                  <c:x val="-0.15842383879268671"/>
                  <c:y val="-2.5298718821902235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err="1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Radisa</a:t>
                    </a:r>
                    <a:r>
                      <a:rPr lang="en-US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 </a:t>
                    </a:r>
                    <a:r>
                      <a:rPr lang="en-US" altLang="en-US" dirty="0" err="1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Operador</a:t>
                    </a:r>
                    <a:r>
                      <a:rPr lang="en-US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 
2%</a:t>
                    </a:r>
                    <a:endParaRPr lang="en-US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6172-407B-B9AD-2856B3C386B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172-407B-B9AD-2856B3C386B1}"/>
                </c:ext>
              </c:extLst>
            </c:dLbl>
            <c:dLbl>
              <c:idx val="10"/>
              <c:layout>
                <c:manualLayout>
                  <c:x val="-0.11807815004682019"/>
                  <c:y val="-4.0741849939378717E-2"/>
                </c:manualLayout>
              </c:layout>
              <c:spPr>
                <a:ln>
                  <a:solidFill>
                    <a:srgbClr val="FF0000"/>
                  </a:solidFill>
                </a:ln>
              </c:spPr>
              <c:txPr>
                <a:bodyPr/>
                <a:lstStyle/>
                <a:p>
                  <a:pPr>
                    <a:defRPr b="1">
                      <a:latin typeface="현대하모니 L" panose="02020603020101020101" pitchFamily="18" charset="-127"/>
                      <a:ea typeface="현대하모니 L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172-407B-B9AD-2856B3C386B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172-407B-B9AD-2856B3C386B1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6172-407B-B9AD-2856B3C386B1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172-407B-B9AD-2856B3C386B1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6172-407B-B9AD-2856B3C386B1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172-407B-B9AD-2856B3C38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latin typeface="현대하모니 L" panose="02020603020101020101" pitchFamily="18" charset="-127"/>
                    <a:ea typeface="현대하모니 L" panose="02020603020101020101" pitchFamily="18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Sheet2!$C$2:$C$18</c:f>
              <c:strCache>
                <c:ptCount val="17"/>
                <c:pt idx="0">
                  <c:v>GEFCO</c:v>
                </c:pt>
                <c:pt idx="1">
                  <c:v>Groupe CAT  (STVA 포함)</c:v>
                </c:pt>
                <c:pt idx="2">
                  <c:v>Glovis Europe GmbH</c:v>
                </c:pt>
                <c:pt idx="3">
                  <c:v>Horst Mosolf GmbH &amp; Co. KG</c:v>
                </c:pt>
                <c:pt idx="4">
                  <c:v>ARS Altmann AG Automobillogistik</c:v>
                </c:pt>
                <c:pt idx="5">
                  <c:v>GCA Logistique Automobile</c:v>
                </c:pt>
                <c:pt idx="6">
                  <c:v>Hödlmayr International AG</c:v>
                </c:pt>
                <c:pt idx="7">
                  <c:v>Bertani Transporti SpA</c:v>
                </c:pt>
                <c:pt idx="8">
                  <c:v>Tradisa Operador Logistico, S.L.</c:v>
                </c:pt>
                <c:pt idx="9">
                  <c:v>AB Skandia Transport</c:v>
                </c:pt>
                <c:pt idx="10">
                  <c:v>Adampol S.A.</c:v>
                </c:pt>
                <c:pt idx="11">
                  <c:v>Koopman Logistics Group</c:v>
                </c:pt>
                <c:pt idx="12">
                  <c:v>Sintax Logistica</c:v>
                </c:pt>
                <c:pt idx="13">
                  <c:v>ECM (Vehicle Delivery Service) Ltd</c:v>
                </c:pt>
                <c:pt idx="14">
                  <c:v>Lagermax Autologistics Group</c:v>
                </c:pt>
                <c:pt idx="15">
                  <c:v>G.M. De Rooy &amp; Zonen BV</c:v>
                </c:pt>
                <c:pt idx="16">
                  <c:v>i-FAST Automotive Logistics S.r.l.</c:v>
                </c:pt>
              </c:strCache>
            </c:strRef>
          </c:cat>
          <c:val>
            <c:numRef>
              <c:f>Sheet2!$D$2:$D$18</c:f>
              <c:numCache>
                <c:formatCode>#,##0\ [$€-1];[Red]\-#,##0\ [$€-1]</c:formatCode>
                <c:ptCount val="17"/>
                <c:pt idx="0">
                  <c:v>4400000000</c:v>
                </c:pt>
                <c:pt idx="1">
                  <c:v>1367000000</c:v>
                </c:pt>
                <c:pt idx="2">
                  <c:v>441765000</c:v>
                </c:pt>
                <c:pt idx="3">
                  <c:v>330000000</c:v>
                </c:pt>
                <c:pt idx="4">
                  <c:v>300000000</c:v>
                </c:pt>
                <c:pt idx="5">
                  <c:v>255000000</c:v>
                </c:pt>
                <c:pt idx="6">
                  <c:v>245000000</c:v>
                </c:pt>
                <c:pt idx="7">
                  <c:v>213111574</c:v>
                </c:pt>
                <c:pt idx="8">
                  <c:v>180000000</c:v>
                </c:pt>
                <c:pt idx="9">
                  <c:v>160000000</c:v>
                </c:pt>
                <c:pt idx="10">
                  <c:v>144408122.58470953</c:v>
                </c:pt>
                <c:pt idx="11">
                  <c:v>140000000</c:v>
                </c:pt>
                <c:pt idx="12">
                  <c:v>134000000</c:v>
                </c:pt>
                <c:pt idx="13">
                  <c:v>130000000</c:v>
                </c:pt>
                <c:pt idx="14">
                  <c:v>125000000</c:v>
                </c:pt>
                <c:pt idx="15">
                  <c:v>100000000</c:v>
                </c:pt>
                <c:pt idx="16">
                  <c:v>100000000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172-407B-B9AD-2856B3C38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EDEECB8-C991-46AB-82E4-C4BBC991E445}" type="datetimeFigureOut">
              <a:rPr lang="ko-KR" altLang="en-US"/>
              <a:pPr>
                <a:defRPr/>
              </a:pPr>
              <a:t>2024-02-01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04476B-86FF-4D07-998B-13342CB421D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15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07" tIns="45705" rIns="91407" bIns="45705" rtlCol="0"/>
          <a:lstStyle>
            <a:lvl1pPr algn="l" defTabSz="957627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07" tIns="45705" rIns="91407" bIns="45705" rtlCol="0"/>
          <a:lstStyle>
            <a:lvl1pPr algn="r" defTabSz="957627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EEA568E-4BDC-47D9-8B24-3CFA9AC1AD60}" type="datetimeFigureOut">
              <a:rPr lang="ko-KR" altLang="en-US"/>
              <a:pPr>
                <a:defRPr/>
              </a:pPr>
              <a:t>2024-02-01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7" tIns="45705" rIns="91407" bIns="45705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wrap="square" lIns="91407" tIns="45705" rIns="91407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07" tIns="45705" rIns="91407" bIns="45705" rtlCol="0" anchor="b"/>
          <a:lstStyle>
            <a:lvl1pPr algn="l" defTabSz="957627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E9423-0E1E-4BAC-AE34-ACCE60F19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0604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1pPr>
    <a:lvl2pPr marL="4191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2pPr>
    <a:lvl3pPr marL="8382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3pPr>
    <a:lvl4pPr marL="12588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4pPr>
    <a:lvl5pPr marL="16779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F6F24EC-8300-4564-A679-A0FB71F27B8A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9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val="340265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실적확정 </a:t>
            </a:r>
            <a:r>
              <a:rPr lang="en-US" altLang="ko-KR"/>
              <a:t>: </a:t>
            </a:r>
            <a:r>
              <a:rPr lang="ko-KR" altLang="en-US"/>
              <a:t>상차도</a:t>
            </a:r>
            <a:r>
              <a:rPr lang="en-US" altLang="ko-KR"/>
              <a:t>/</a:t>
            </a:r>
            <a:r>
              <a:rPr lang="ko-KR" altLang="en-US"/>
              <a:t>하차도</a:t>
            </a:r>
            <a:r>
              <a:rPr lang="en-US" altLang="ko-KR"/>
              <a:t>, Vendor/Customer/Destination </a:t>
            </a:r>
            <a:r>
              <a:rPr lang="ko-KR" altLang="en-US"/>
              <a:t>조정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269875" y="2689225"/>
            <a:ext cx="936307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3" descr="그림1"/>
          <p:cNvPicPr>
            <a:picLocks noChangeAspect="1" noChangeArrowheads="1"/>
          </p:cNvPicPr>
          <p:nvPr userDrawn="1"/>
        </p:nvPicPr>
        <p:blipFill>
          <a:blip r:embed="rId2" cstate="print">
            <a:lum bright="40000" contrast="-4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42875"/>
            <a:ext cx="93392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42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CF6E-966C-4FA9-B434-43FCDA3ABE12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04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1704-7B6A-4D34-AB32-DC021D00B8C5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5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1B62-BFCC-42F5-AFD9-D282F2A7AF6F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741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4F17-E62F-4A78-8B51-2F56AFE25974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97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AC5B-4AED-4FAB-924D-DA35DD014B80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07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CDA6-A560-41E6-B3FD-EFE1B0315602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30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49C4-7C65-47B4-ADB8-B2D80A5B273C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80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7DF5-2251-4F65-B6A6-93412A7CF8B1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78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DB77-4957-4B4D-B493-D62C6C159CA0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" name="Picture 8" descr="Hglovi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969" y="6504309"/>
            <a:ext cx="1043551" cy="23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54918" y="116632"/>
            <a:ext cx="6730330" cy="506486"/>
          </a:xfrm>
        </p:spPr>
        <p:txBody>
          <a:bodyPr/>
          <a:lstStyle>
            <a:lvl1pPr algn="l">
              <a:defRPr sz="26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590550" y="980728"/>
            <a:ext cx="3146274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7312025" y="328613"/>
            <a:ext cx="2312988" cy="363537"/>
          </a:xfrm>
        </p:spPr>
        <p:txBody>
          <a:bodyPr rtlCol="0"/>
          <a:lstStyle>
            <a:lvl1pPr defTabSz="957838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BE4DA047-DB7E-47CB-84DA-C657F7A7077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70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 userDrawn="1"/>
        </p:nvGrpSpPr>
        <p:grpSpPr bwMode="auto">
          <a:xfrm>
            <a:off x="273050" y="874713"/>
            <a:ext cx="9359900" cy="277812"/>
            <a:chOff x="329" y="1821"/>
            <a:chExt cx="6071" cy="0"/>
          </a:xfrm>
        </p:grpSpPr>
        <p:sp>
          <p:nvSpPr>
            <p:cNvPr id="4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6" name="Picture 3" descr="6-0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6483350"/>
            <a:ext cx="1597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54918" y="332656"/>
            <a:ext cx="6730330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549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269875" y="2689225"/>
            <a:ext cx="936307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3" descr="그림1"/>
          <p:cNvPicPr>
            <a:picLocks noChangeAspect="1" noChangeArrowheads="1"/>
          </p:cNvPicPr>
          <p:nvPr userDrawn="1"/>
        </p:nvPicPr>
        <p:blipFill>
          <a:blip r:embed="rId2" cstate="print">
            <a:lum bright="40000" contrast="-4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42875"/>
            <a:ext cx="93392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06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54918" y="116632"/>
            <a:ext cx="6730330" cy="506486"/>
          </a:xfrm>
        </p:spPr>
        <p:txBody>
          <a:bodyPr/>
          <a:lstStyle>
            <a:lvl1pPr algn="l">
              <a:defRPr sz="26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590550" y="980728"/>
            <a:ext cx="3146274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7312025" y="328613"/>
            <a:ext cx="2312988" cy="363537"/>
          </a:xfrm>
        </p:spPr>
        <p:txBody>
          <a:bodyPr/>
          <a:lstStyle>
            <a:lvl1pPr>
              <a:defRPr sz="1400" smtClean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C5E8DFB8-ACAA-4940-9F14-5335B293F23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33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 userDrawn="1"/>
        </p:nvGrpSpPr>
        <p:grpSpPr bwMode="auto">
          <a:xfrm>
            <a:off x="273050" y="874713"/>
            <a:ext cx="9359900" cy="277812"/>
            <a:chOff x="329" y="1821"/>
            <a:chExt cx="6071" cy="0"/>
          </a:xfrm>
        </p:grpSpPr>
        <p:sp>
          <p:nvSpPr>
            <p:cNvPr id="4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6" name="Picture 3" descr="6-0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6483350"/>
            <a:ext cx="1597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54918" y="332656"/>
            <a:ext cx="6730330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703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B688F-978D-483A-AC88-7396CE68E705}" type="datetime1">
              <a:rPr lang="ko-KR" altLang="en-US" smtClean="0"/>
              <a:t>2024-02-01</a:t>
            </a:fld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43261-51A7-4123-8669-2BA09F4FC1C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218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59E03-5CB9-45CF-B1CF-652F96140591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7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2A56-DAEE-476A-9A4D-7D8444DE8A37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27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>
              <a:defRPr kumimoji="0" sz="1300" b="0" smtClean="0">
                <a:solidFill>
                  <a:srgbClr val="898989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9EEB8AC5-CF0F-4365-9EAC-A74697D4A7F9}" type="datetime1">
              <a:rPr lang="ko-KR" altLang="en-US" smtClean="0"/>
              <a:t>2024-02-01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 algn="ctr">
              <a:defRPr kumimoji="0" sz="1300" b="0" dirty="0">
                <a:solidFill>
                  <a:srgbClr val="898989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 algn="r">
              <a:defRPr kumimoji="0" sz="1300" b="0" smtClean="0">
                <a:solidFill>
                  <a:srgbClr val="898989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34C3D11D-B94A-4763-8E49-200EB9E67D4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23" r:id="rId1"/>
    <p:sldLayoutId id="2147485124" r:id="rId2"/>
    <p:sldLayoutId id="2147485125" r:id="rId3"/>
    <p:sldLayoutId id="2147485127" r:id="rId4"/>
    <p:sldLayoutId id="2147485128" r:id="rId5"/>
    <p:sldLayoutId id="2147485129" r:id="rId6"/>
    <p:sldLayoutId id="2147485130" r:id="rId7"/>
  </p:sldLayoutIdLst>
  <p:hf hdr="0" ftr="0" dt="0"/>
  <p:txStyles>
    <p:titleStyle>
      <a:lvl1pPr algn="ctr" defTabSz="957263" rtl="0" eaLnBrk="0" fontAlgn="base" latinLnBrk="1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j-cs"/>
        </a:defRPr>
      </a:lvl1pPr>
      <a:lvl2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2pPr>
      <a:lvl3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3pPr>
      <a:lvl4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4pPr>
      <a:lvl5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5pPr>
      <a:lvl6pPr marL="41984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39694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59540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7938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57188" indent="-357188" algn="l" defTabSz="95726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4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1pPr>
      <a:lvl2pPr marL="776288" indent="-298450" algn="l" defTabSz="95726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9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2pPr>
      <a:lvl3pPr marL="119538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5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3pPr>
      <a:lvl4pPr marL="1674813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1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4pPr>
      <a:lvl5pPr marL="215423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1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5pPr>
      <a:lvl6pPr marL="263405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7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94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813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19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38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5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7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96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15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34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53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67930-17A0-4C14-B26C-D8B6F76E30A0}" type="datetime1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5EAD0-D532-4AF2-AABE-FBC278708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6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2" r:id="rId1"/>
    <p:sldLayoutId id="2147485133" r:id="rId2"/>
    <p:sldLayoutId id="2147485134" r:id="rId3"/>
    <p:sldLayoutId id="2147485135" r:id="rId4"/>
    <p:sldLayoutId id="2147485136" r:id="rId5"/>
    <p:sldLayoutId id="2147485137" r:id="rId6"/>
    <p:sldLayoutId id="2147485138" r:id="rId7"/>
    <p:sldLayoutId id="2147485139" r:id="rId8"/>
    <p:sldLayoutId id="2147485140" r:id="rId9"/>
    <p:sldLayoutId id="2147485141" r:id="rId10"/>
    <p:sldLayoutId id="2147485142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chart" Target="../charts/chart3.xml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9"/>
          <p:cNvSpPr txBox="1">
            <a:spLocks noChangeArrowheads="1"/>
          </p:cNvSpPr>
          <p:nvPr/>
        </p:nvSpPr>
        <p:spPr bwMode="auto">
          <a:xfrm>
            <a:off x="2007344" y="5628721"/>
            <a:ext cx="2945656" cy="39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>
            <a:spAutoFit/>
          </a:bodyPr>
          <a:lstStyle>
            <a:lvl1pPr defTabSz="838200" eaLnBrk="0" hangingPunct="0">
              <a:spcBef>
                <a:spcPct val="20000"/>
              </a:spcBef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742950" indent="-285750" defTabSz="838200" eaLnBrk="0" hangingPunct="0">
              <a:spcBef>
                <a:spcPct val="20000"/>
              </a:spcBef>
              <a:buFont typeface="Arial" pitchFamily="34" charset="0"/>
              <a:buChar char="–"/>
              <a:defRPr sz="29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2pPr>
            <a:lvl3pPr marL="1143000" indent="-228600" defTabSz="838200" eaLnBrk="0" hangingPunct="0">
              <a:spcBef>
                <a:spcPct val="20000"/>
              </a:spcBef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3pPr>
            <a:lvl4pPr marL="1600200" indent="-228600" defTabSz="838200" eaLnBrk="0" hangingPunct="0">
              <a:spcBef>
                <a:spcPct val="20000"/>
              </a:spcBef>
              <a:buFont typeface="Arial" pitchFamily="34" charset="0"/>
              <a:buChar char="–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4pPr>
            <a:lvl5pPr marL="2057400" indent="-228600" defTabSz="838200" eaLnBrk="0" hangingPunct="0">
              <a:spcBef>
                <a:spcPct val="20000"/>
              </a:spcBef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5pPr>
            <a:lvl6pPr marL="25146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6pPr>
            <a:lvl7pPr marL="29718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7pPr>
            <a:lvl8pPr marL="34290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8pPr>
            <a:lvl9pPr marL="38862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2000" b="0" dirty="0"/>
              <a:t>2019</a:t>
            </a:r>
            <a:r>
              <a:rPr lang="ko-KR" altLang="en-US" sz="2000" b="0" dirty="0"/>
              <a:t>년 </a:t>
            </a:r>
            <a:r>
              <a:rPr lang="en-US" altLang="ko-KR" sz="2000" b="0" dirty="0"/>
              <a:t>8</a:t>
            </a:r>
            <a:r>
              <a:rPr lang="ko-KR" altLang="en-US" sz="2000" b="0" dirty="0"/>
              <a:t>월 </a:t>
            </a:r>
            <a:r>
              <a:rPr lang="en-US" altLang="ko-KR" sz="2000" b="0" dirty="0"/>
              <a:t>14</a:t>
            </a:r>
            <a:r>
              <a:rPr lang="ko-KR" altLang="en-US" sz="2000" b="0" dirty="0"/>
              <a:t>일</a:t>
            </a:r>
            <a:endParaRPr lang="en-US" altLang="ko-KR" sz="2000" b="0" dirty="0"/>
          </a:p>
        </p:txBody>
      </p:sp>
      <p:sp>
        <p:nvSpPr>
          <p:cNvPr id="11267" name="Text Box 10"/>
          <p:cNvSpPr txBox="1">
            <a:spLocks noChangeArrowheads="1"/>
          </p:cNvSpPr>
          <p:nvPr/>
        </p:nvSpPr>
        <p:spPr bwMode="auto">
          <a:xfrm>
            <a:off x="1964668" y="6124575"/>
            <a:ext cx="2202635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969" tIns="41985" rIns="83969" bIns="41985">
            <a:spAutoFit/>
          </a:bodyPr>
          <a:lstStyle>
            <a:lvl1pPr defTabSz="838200" eaLnBrk="0" hangingPunct="0">
              <a:spcBef>
                <a:spcPct val="20000"/>
              </a:spcBef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742950" indent="-285750" defTabSz="838200" eaLnBrk="0" hangingPunct="0">
              <a:spcBef>
                <a:spcPct val="20000"/>
              </a:spcBef>
              <a:buFont typeface="Arial" pitchFamily="34" charset="0"/>
              <a:buChar char="–"/>
              <a:defRPr sz="29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2pPr>
            <a:lvl3pPr marL="1143000" indent="-228600" defTabSz="838200" eaLnBrk="0" hangingPunct="0">
              <a:spcBef>
                <a:spcPct val="20000"/>
              </a:spcBef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3pPr>
            <a:lvl4pPr marL="1600200" indent="-228600" defTabSz="838200" eaLnBrk="0" hangingPunct="0">
              <a:spcBef>
                <a:spcPct val="20000"/>
              </a:spcBef>
              <a:buFont typeface="Arial" pitchFamily="34" charset="0"/>
              <a:buChar char="–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4pPr>
            <a:lvl5pPr marL="2057400" indent="-228600" defTabSz="838200" eaLnBrk="0" hangingPunct="0">
              <a:spcBef>
                <a:spcPct val="20000"/>
              </a:spcBef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5pPr>
            <a:lvl6pPr marL="25146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6pPr>
            <a:lvl7pPr marL="29718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7pPr>
            <a:lvl8pPr marL="34290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8pPr>
            <a:lvl9pPr marL="38862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Adampol</a:t>
            </a:r>
            <a:r>
              <a:rPr lang="en-US" altLang="ko-KR" sz="2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S.A. </a:t>
            </a:r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1136576" y="2060848"/>
            <a:ext cx="824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969" tIns="41985" rIns="83969" bIns="41985">
            <a:spAutoFit/>
          </a:bodyPr>
          <a:lstStyle>
            <a:lvl1pPr defTabSz="838200" eaLnBrk="0" hangingPunct="0">
              <a:spcBef>
                <a:spcPct val="20000"/>
              </a:spcBef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742950" indent="-285750" defTabSz="838200" eaLnBrk="0" hangingPunct="0">
              <a:spcBef>
                <a:spcPct val="20000"/>
              </a:spcBef>
              <a:buFont typeface="Arial" pitchFamily="34" charset="0"/>
              <a:buChar char="–"/>
              <a:defRPr sz="29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2pPr>
            <a:lvl3pPr marL="1143000" indent="-228600" defTabSz="838200" eaLnBrk="0" hangingPunct="0">
              <a:spcBef>
                <a:spcPct val="20000"/>
              </a:spcBef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3pPr>
            <a:lvl4pPr marL="1600200" indent="-228600" defTabSz="838200" eaLnBrk="0" hangingPunct="0">
              <a:spcBef>
                <a:spcPct val="20000"/>
              </a:spcBef>
              <a:buFont typeface="Arial" pitchFamily="34" charset="0"/>
              <a:buChar char="–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4pPr>
            <a:lvl5pPr marL="2057400" indent="-228600" defTabSz="838200" eaLnBrk="0" hangingPunct="0">
              <a:spcBef>
                <a:spcPct val="20000"/>
              </a:spcBef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5pPr>
            <a:lvl6pPr marL="25146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6pPr>
            <a:lvl7pPr marL="29718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7pPr>
            <a:lvl8pPr marL="34290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8pPr>
            <a:lvl9pPr marL="38862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9pPr>
          </a:lstStyle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None/>
            </a:pPr>
            <a:r>
              <a:rPr lang="ko-KR" altLang="en-US" sz="4000" b="0" dirty="0"/>
              <a:t>아담폴 법인 소개</a:t>
            </a:r>
            <a:endParaRPr lang="en-US" altLang="ko-KR" sz="40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96" y="6237312"/>
            <a:ext cx="2016224" cy="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4378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1"/>
          <p:cNvSpPr txBox="1">
            <a:spLocks/>
          </p:cNvSpPr>
          <p:nvPr/>
        </p:nvSpPr>
        <p:spPr bwMode="auto">
          <a:xfrm>
            <a:off x="0" y="8620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8.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자산 보유 현황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– TP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장비</a:t>
            </a:r>
            <a:endParaRPr lang="ko-KR" altLang="en-US" sz="1600" dirty="0">
              <a:latin typeface="현대하모니 M" pitchFamily="18" charset="-127"/>
              <a:ea typeface="현대하모니 M" pitchFamily="18" charset="-127"/>
              <a:cs typeface="+mj-cs"/>
            </a:endParaRPr>
          </a:p>
        </p:txBody>
      </p:sp>
      <p:cxnSp>
        <p:nvCxnSpPr>
          <p:cNvPr id="27" name="Straight Connector 3"/>
          <p:cNvCxnSpPr/>
          <p:nvPr/>
        </p:nvCxnSpPr>
        <p:spPr>
          <a:xfrm>
            <a:off x="0" y="512676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265"/>
          <p:cNvSpPr txBox="1">
            <a:spLocks noChangeArrowheads="1"/>
          </p:cNvSpPr>
          <p:nvPr/>
        </p:nvSpPr>
        <p:spPr bwMode="auto">
          <a:xfrm>
            <a:off x="308484" y="620688"/>
            <a:ext cx="70567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ko-KR" altLang="en-US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□ </a:t>
            </a:r>
            <a:r>
              <a:rPr lang="ko-KR" altLang="en-US" sz="1600" b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아담폴</a:t>
            </a:r>
            <a:r>
              <a:rPr lang="ko-KR" altLang="en-US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 </a:t>
            </a:r>
            <a:r>
              <a:rPr lang="ko-KR" altLang="en-US" sz="1600" b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법인별</a:t>
            </a:r>
            <a:r>
              <a:rPr lang="ko-KR" altLang="en-US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T/P</a:t>
            </a:r>
            <a:r>
              <a:rPr lang="ko-KR" altLang="en-US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 운영 현황  </a:t>
            </a:r>
            <a:r>
              <a:rPr lang="en-US" altLang="ko-KR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  </a:t>
            </a:r>
            <a:endParaRPr lang="en-US" altLang="ko-KR" sz="12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07411"/>
              </p:ext>
            </p:extLst>
          </p:nvPr>
        </p:nvGraphicFramePr>
        <p:xfrm>
          <a:off x="641319" y="993266"/>
          <a:ext cx="8740171" cy="1646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3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305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1498">
                <a:tc>
                  <a:txBody>
                    <a:bodyPr/>
                    <a:lstStyle/>
                    <a:p>
                      <a:pPr marL="0" marR="0" indent="0" algn="ctr" defTabSz="87201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아담폴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본사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벡투라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BM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합  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 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트럭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헤드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273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440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트럭 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70</a:t>
                      </a: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 실행사 렌트 대여 中</a:t>
                      </a:r>
                      <a:endParaRPr lang="en-US" altLang="ko-KR" sz="1000" b="0" u="none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트레일러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샷시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268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438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u="none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T/P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세트 기준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268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36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438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u="none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8685213" y="764704"/>
            <a:ext cx="8402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단위 </a:t>
            </a:r>
            <a:r>
              <a:rPr lang="en-US" altLang="ko-KR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대수</a:t>
            </a:r>
            <a:r>
              <a:rPr lang="en-US" altLang="ko-KR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b="0" dirty="0"/>
          </a:p>
        </p:txBody>
      </p:sp>
      <p:sp>
        <p:nvSpPr>
          <p:cNvPr id="19" name="타원 18"/>
          <p:cNvSpPr/>
          <p:nvPr/>
        </p:nvSpPr>
        <p:spPr bwMode="auto">
          <a:xfrm>
            <a:off x="6669595" y="1356814"/>
            <a:ext cx="443948" cy="30400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935153"/>
              </p:ext>
            </p:extLst>
          </p:nvPr>
        </p:nvGraphicFramePr>
        <p:xfrm>
          <a:off x="5320662" y="3061339"/>
          <a:ext cx="4060830" cy="33736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28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등 급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 수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 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 고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2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EURO2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0.9%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EU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신차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등록 불가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fontAlgn="b"/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※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러시아는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등급부터 가능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EURO3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3.6%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EURO4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7.3%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EURO5</a:t>
                      </a:r>
                      <a:endParaRPr lang="en-US" sz="105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242</a:t>
                      </a:r>
                      <a:endParaRPr lang="en-US" altLang="ko-KR" sz="11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55.0%</a:t>
                      </a:r>
                      <a:endParaRPr lang="en-US" altLang="ko-KR" sz="11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11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2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EURO6</a:t>
                      </a:r>
                      <a:endParaRPr lang="en-US" sz="105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146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33.2%</a:t>
                      </a:r>
                      <a:endParaRPr lang="en-US" altLang="ko-KR" sz="11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EU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등록 가능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55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합 계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100.0%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Text Box 265"/>
          <p:cNvSpPr txBox="1">
            <a:spLocks noChangeArrowheads="1"/>
          </p:cNvSpPr>
          <p:nvPr/>
        </p:nvSpPr>
        <p:spPr bwMode="auto">
          <a:xfrm>
            <a:off x="5205028" y="2744924"/>
            <a:ext cx="24482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ko-KR" altLang="en-US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○ </a:t>
            </a:r>
            <a:r>
              <a:rPr lang="en-US" altLang="ko-KR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T/P</a:t>
            </a:r>
            <a:r>
              <a:rPr lang="ko-KR" altLang="en-US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CO2 </a:t>
            </a:r>
            <a:r>
              <a:rPr lang="ko-KR" altLang="en-US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배출 등급 </a:t>
            </a:r>
            <a:endParaRPr lang="en-US" altLang="ko-KR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538144" y="6448251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sp>
        <p:nvSpPr>
          <p:cNvPr id="26" name="Text Box 265"/>
          <p:cNvSpPr txBox="1">
            <a:spLocks noChangeArrowheads="1"/>
          </p:cNvSpPr>
          <p:nvPr/>
        </p:nvSpPr>
        <p:spPr bwMode="auto">
          <a:xfrm>
            <a:off x="524508" y="2744924"/>
            <a:ext cx="24482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ko-KR" altLang="en-US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○ 트럭 브랜드 및 연식</a:t>
            </a:r>
            <a:endParaRPr lang="en-US" altLang="ko-KR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5" name="Oval 3"/>
          <p:cNvSpPr/>
          <p:nvPr/>
        </p:nvSpPr>
        <p:spPr bwMode="ltGray">
          <a:xfrm>
            <a:off x="7530564" y="4895731"/>
            <a:ext cx="826038" cy="105427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 err="1">
              <a:noFill/>
              <a:latin typeface="Georgia" pitchFamily="18" charset="0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82179"/>
              </p:ext>
            </p:extLst>
          </p:nvPr>
        </p:nvGraphicFramePr>
        <p:xfrm>
          <a:off x="660770" y="3064441"/>
          <a:ext cx="4436248" cy="33736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5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397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브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랜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드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b"/>
                      <a:endParaRPr lang="en-US" altLang="ko-KR" sz="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연 식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97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제조사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 수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연식 구분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트럭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트레일러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97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스카니아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150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34.1%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0~1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72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77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포드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22.7%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2~5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228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77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메르세데스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22.7%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6~10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MAN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37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8.4%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 초과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37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77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볼보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21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4.8%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77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르노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17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3.9%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29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엑시언트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2.3%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Iveco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1.1%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29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합 계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440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50" b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100.0%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4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평균 연식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4.3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6.3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4370829" y="2844144"/>
            <a:ext cx="8402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단위 </a:t>
            </a:r>
            <a:r>
              <a:rPr lang="en-US" altLang="ko-KR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대수</a:t>
            </a:r>
            <a:r>
              <a:rPr lang="en-US" altLang="ko-KR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b="0" dirty="0"/>
          </a:p>
        </p:txBody>
      </p:sp>
      <p:sp>
        <p:nvSpPr>
          <p:cNvPr id="44" name="Text Box 265"/>
          <p:cNvSpPr txBox="1">
            <a:spLocks noChangeArrowheads="1"/>
          </p:cNvSpPr>
          <p:nvPr/>
        </p:nvSpPr>
        <p:spPr bwMode="auto">
          <a:xfrm>
            <a:off x="2714656" y="4895731"/>
            <a:ext cx="20522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342900" indent="-342900">
              <a:spcBef>
                <a:spcPct val="50000"/>
              </a:spcBef>
            </a:pPr>
            <a:r>
              <a:rPr lang="ko-KR" altLang="en-US" sz="10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 </a:t>
            </a:r>
            <a:r>
              <a:rPr lang="en-US" altLang="ko-KR" sz="10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※</a:t>
            </a:r>
            <a:r>
              <a:rPr lang="ko-KR" altLang="en-US" sz="10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감가 기준 및 실제 사용 기간</a:t>
            </a:r>
            <a:endParaRPr lang="en-US" altLang="ko-KR" sz="10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567324"/>
              </p:ext>
            </p:extLst>
          </p:nvPr>
        </p:nvGraphicFramePr>
        <p:xfrm>
          <a:off x="2860493" y="5142992"/>
          <a:ext cx="2170612" cy="88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1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612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국가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세무 기준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실제 사용 기간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12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트럭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트레일러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트럭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트레일러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폴란드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10~13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15~25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7.1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7.1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1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독일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7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9.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인원 현황</a:t>
            </a:r>
          </a:p>
        </p:txBody>
      </p:sp>
      <p:cxnSp>
        <p:nvCxnSpPr>
          <p:cNvPr id="27" name="Straight Connector 3"/>
          <p:cNvCxnSpPr/>
          <p:nvPr/>
        </p:nvCxnSpPr>
        <p:spPr>
          <a:xfrm>
            <a:off x="0" y="512676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150722"/>
              </p:ext>
            </p:extLst>
          </p:nvPr>
        </p:nvGraphicFramePr>
        <p:xfrm>
          <a:off x="632521" y="908720"/>
          <a:ext cx="5334068" cy="56166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5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57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법인 구분</a:t>
                      </a:r>
                      <a:endParaRPr lang="ko-KR" altLang="en-US" sz="11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주재원</a:t>
                      </a:r>
                      <a:endParaRPr lang="ko-KR" altLang="en-US" sz="11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현지인</a:t>
                      </a:r>
                      <a:r>
                        <a:rPr lang="en-US" altLang="ko-KR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(HCN)</a:t>
                      </a:r>
                      <a:endParaRPr lang="ko-KR" altLang="en-US" sz="11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</a:t>
                      </a:r>
                      <a:endParaRPr lang="ko-KR" altLang="en-US" sz="11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7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사무직</a:t>
                      </a:r>
                      <a:endParaRPr lang="ko-KR" altLang="en-US" sz="1100" b="0" i="0" u="none" strike="noStrike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현장직</a:t>
                      </a:r>
                      <a:endParaRPr lang="ko-KR" altLang="en-US" sz="11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Adampol</a:t>
                      </a:r>
                      <a:r>
                        <a:rPr lang="en-US" altLang="ko-KR" sz="1200" b="0" i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S.A.</a:t>
                      </a:r>
                      <a:endParaRPr lang="ko-KR" altLang="en-US" sz="12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주재원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사무직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349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349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트럭기사</a:t>
                      </a:r>
                      <a:endParaRPr 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247</a:t>
                      </a:r>
                      <a:endParaRPr lang="en-US" altLang="ko-KR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247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현장직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182</a:t>
                      </a:r>
                      <a:endParaRPr lang="en-US" altLang="ko-KR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182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계약직</a:t>
                      </a:r>
                      <a:endParaRPr 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22</a:t>
                      </a:r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 계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050" b="1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349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451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1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Vectura</a:t>
                      </a:r>
                      <a:endParaRPr lang="en-US" sz="12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사무직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트럭기사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175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175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 계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1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175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261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1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BM</a:t>
                      </a:r>
                      <a:endParaRPr lang="en-US" sz="12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사무직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트럭기사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 계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1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1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Vectura</a:t>
                      </a:r>
                      <a:r>
                        <a:rPr 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Invest</a:t>
                      </a:r>
                      <a:endParaRPr lang="en-US" sz="12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사무직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현장직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 계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1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1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Adampol</a:t>
                      </a:r>
                      <a:r>
                        <a:rPr 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Czech</a:t>
                      </a:r>
                      <a:endParaRPr lang="en-US" sz="12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사무직</a:t>
                      </a:r>
                      <a:endParaRPr lang="ko-KR" altLang="en-US" sz="105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현장직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187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187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외주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 계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1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261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265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1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Adampol</a:t>
                      </a:r>
                      <a:r>
                        <a:rPr lang="en-US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Slovakia</a:t>
                      </a:r>
                      <a:endParaRPr lang="en-US" sz="11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사무직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현장직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144</a:t>
                      </a:r>
                      <a:endParaRPr lang="en-US" altLang="ko-KR" sz="1050" b="0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144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외주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0" i="0" u="none" strike="noStrike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 계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050" b="1" i="0" u="none" strike="noStrike" dirty="0">
                        <a:effectLst/>
                        <a:latin typeface="Arial" panose="020B0604020202020204" pitchFamily="34" charset="0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979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전체 인원</a:t>
                      </a:r>
                      <a:endParaRPr lang="ko-KR" altLang="en-US" sz="1200" b="1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446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1,089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1,537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21" name="직사각형 9"/>
          <p:cNvSpPr/>
          <p:nvPr/>
        </p:nvSpPr>
        <p:spPr>
          <a:xfrm>
            <a:off x="5397145" y="692696"/>
            <a:ext cx="6719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(</a:t>
            </a:r>
            <a:r>
              <a:rPr kumimoji="0" lang="ko-KR" altLang="en-US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단위 </a:t>
            </a:r>
            <a:r>
              <a:rPr kumimoji="0" lang="en-US" altLang="ko-KR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: </a:t>
            </a:r>
            <a:r>
              <a:rPr kumimoji="0" lang="ko-KR" altLang="en-US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명</a:t>
            </a:r>
            <a:r>
              <a:rPr kumimoji="0" lang="en-US" altLang="ko-KR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)</a:t>
            </a:r>
            <a:endParaRPr lang="ko-KR" altLang="en-US" sz="90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 bwMode="auto">
          <a:xfrm>
            <a:off x="416496" y="584684"/>
            <a:ext cx="2844316" cy="26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ko-KR" altLang="en-US" sz="1400" b="0" dirty="0">
                <a:latin typeface="현대하모니 B" panose="02020603020101020101" pitchFamily="18" charset="-127"/>
                <a:ea typeface="현대하모니 B" panose="02020603020101020101" pitchFamily="18" charset="-127"/>
                <a:cs typeface="+mj-cs"/>
              </a:rPr>
              <a:t>□ </a:t>
            </a:r>
            <a:r>
              <a:rPr lang="ko-KR" altLang="en-US" sz="1400" b="0" dirty="0" err="1">
                <a:latin typeface="현대하모니 B" panose="02020603020101020101" pitchFamily="18" charset="-127"/>
                <a:ea typeface="현대하모니 B" panose="02020603020101020101" pitchFamily="18" charset="-127"/>
                <a:cs typeface="+mj-cs"/>
              </a:rPr>
              <a:t>아담폴</a:t>
            </a:r>
            <a:r>
              <a:rPr lang="ko-KR" altLang="en-US" sz="1400" b="0" dirty="0">
                <a:latin typeface="현대하모니 B" panose="02020603020101020101" pitchFamily="18" charset="-127"/>
                <a:ea typeface="현대하모니 B" panose="02020603020101020101" pitchFamily="18" charset="-127"/>
                <a:cs typeface="+mj-cs"/>
              </a:rPr>
              <a:t> 그룹 인원 현황</a:t>
            </a:r>
          </a:p>
        </p:txBody>
      </p:sp>
      <p:graphicFrame>
        <p:nvGraphicFramePr>
          <p:cNvPr id="1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52557"/>
              </p:ext>
            </p:extLst>
          </p:nvPr>
        </p:nvGraphicFramePr>
        <p:xfrm>
          <a:off x="6141132" y="923451"/>
          <a:ext cx="3528393" cy="874184"/>
        </p:xfrm>
        <a:graphic>
          <a:graphicData uri="http://schemas.openxmlformats.org/drawingml/2006/table">
            <a:tbl>
              <a:tblPr/>
              <a:tblGrid>
                <a:gridCol w="509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44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79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사무직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현장직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전체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합계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트럭기사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현장직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(VPC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外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계약직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그단스크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외주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(VPC)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1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446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1,089</a:t>
                      </a:r>
                      <a:endParaRPr lang="ko-KR" altLang="en-US" sz="10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ko-KR" altLang="en-US" sz="1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578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1,537</a:t>
                      </a:r>
                      <a:endParaRPr lang="ko-KR" altLang="en-US" sz="11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8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422</a:t>
                      </a:r>
                      <a:endParaRPr lang="ko-KR" altLang="en-US" sz="1000" b="0" i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514</a:t>
                      </a:r>
                      <a:endParaRPr lang="ko-KR" altLang="en-US" sz="1000" b="0" i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22</a:t>
                      </a:r>
                      <a:endParaRPr lang="ko-KR" altLang="en-US" sz="1000" b="0" i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131</a:t>
                      </a:r>
                      <a:endParaRPr lang="ko-KR" altLang="en-US" sz="1000" b="0" i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제목 1"/>
          <p:cNvSpPr txBox="1">
            <a:spLocks/>
          </p:cNvSpPr>
          <p:nvPr/>
        </p:nvSpPr>
        <p:spPr bwMode="auto">
          <a:xfrm>
            <a:off x="7149244" y="1871296"/>
            <a:ext cx="1584176" cy="26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rPr>
              <a:t>&lt;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rPr>
              <a:t> 직원 구성 비율 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rPr>
              <a:t>&gt;</a:t>
            </a:r>
            <a:endParaRPr lang="ko-KR" altLang="en-US" sz="1400" b="0" dirty="0">
              <a:latin typeface="현대하모니 M" panose="02020603020101020101" pitchFamily="18" charset="-127"/>
              <a:ea typeface="현대하모니 M" panose="02020603020101020101" pitchFamily="18" charset="-127"/>
              <a:cs typeface="+mj-cs"/>
            </a:endParaRPr>
          </a:p>
        </p:txBody>
      </p:sp>
      <p:graphicFrame>
        <p:nvGraphicFramePr>
          <p:cNvPr id="16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61189"/>
              </p:ext>
            </p:extLst>
          </p:nvPr>
        </p:nvGraphicFramePr>
        <p:xfrm>
          <a:off x="6249144" y="4545124"/>
          <a:ext cx="3492388" cy="2025847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 분</a:t>
                      </a:r>
                    </a:p>
                  </a:txBody>
                  <a:tcPr marL="0" marR="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인원</a:t>
                      </a:r>
                    </a:p>
                  </a:txBody>
                  <a:tcPr marL="0" marR="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평균 연령</a:t>
                      </a:r>
                    </a:p>
                  </a:txBody>
                  <a:tcPr marL="0" marR="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평균 근속 연수</a:t>
                      </a:r>
                    </a:p>
                  </a:txBody>
                  <a:tcPr marL="0" marR="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비알리스톡</a:t>
                      </a:r>
                      <a:endParaRPr lang="ko-KR" altLang="en-US" sz="10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161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46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7.6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4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그단스크</a:t>
                      </a:r>
                      <a:endParaRPr lang="ko-KR" altLang="en-US" sz="10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31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44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4.7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4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티히</a:t>
                      </a:r>
                      <a:endParaRPr lang="ko-KR" altLang="en-US" sz="10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30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42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5.3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4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말라셰비체</a:t>
                      </a:r>
                      <a:endParaRPr lang="ko-KR" altLang="en-US" sz="10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37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0.9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4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모스크바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195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45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4.7</a:t>
                      </a:r>
                      <a:r>
                        <a:rPr lang="ko-KR" altLang="en-US" sz="10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</a:t>
                      </a:r>
                      <a:r>
                        <a:rPr lang="en-US" altLang="ko-KR" sz="1200" baseline="0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&amp; </a:t>
                      </a:r>
                      <a:r>
                        <a:rPr lang="ko-KR" altLang="en-US" sz="1200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평균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0000FF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422</a:t>
                      </a:r>
                      <a:r>
                        <a:rPr lang="ko-KR" altLang="en-US" sz="1200" dirty="0">
                          <a:solidFill>
                            <a:srgbClr val="0000FF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0000FF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45</a:t>
                      </a:r>
                      <a:r>
                        <a:rPr lang="ko-KR" altLang="en-US" sz="1200" dirty="0">
                          <a:solidFill>
                            <a:srgbClr val="0000FF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세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0000FF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6.5</a:t>
                      </a:r>
                      <a:r>
                        <a:rPr lang="ko-KR" altLang="en-US" sz="1200" dirty="0">
                          <a:solidFill>
                            <a:srgbClr val="0000FF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 bwMode="auto">
          <a:xfrm>
            <a:off x="6120860" y="4283564"/>
            <a:ext cx="3008604" cy="26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rPr>
              <a:t>○ 트럭기사 평균 연령 및 근속 연수</a:t>
            </a:r>
          </a:p>
        </p:txBody>
      </p:sp>
      <p:sp>
        <p:nvSpPr>
          <p:cNvPr id="19" name="직사각형 9"/>
          <p:cNvSpPr/>
          <p:nvPr/>
        </p:nvSpPr>
        <p:spPr>
          <a:xfrm>
            <a:off x="9093460" y="702523"/>
            <a:ext cx="6719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(</a:t>
            </a:r>
            <a:r>
              <a:rPr kumimoji="0" lang="ko-KR" altLang="en-US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단위 </a:t>
            </a:r>
            <a:r>
              <a:rPr kumimoji="0" lang="en-US" altLang="ko-KR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: </a:t>
            </a:r>
            <a:r>
              <a:rPr kumimoji="0" lang="ko-KR" altLang="en-US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명</a:t>
            </a:r>
            <a:r>
              <a:rPr kumimoji="0" lang="en-US" altLang="ko-KR" sz="900" b="0" kern="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)</a:t>
            </a:r>
            <a:endParaRPr lang="ko-KR" altLang="en-US" sz="90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502140" y="6448251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141132" y="6417332"/>
            <a:ext cx="3275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※10</a:t>
            </a:r>
            <a:r>
              <a:rPr lang="ko-KR" altLang="en-US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이상 장기 근속 기사 </a:t>
            </a:r>
            <a:r>
              <a:rPr lang="en-US" altLang="ko-KR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61</a:t>
            </a:r>
            <a:r>
              <a:rPr lang="ko-KR" altLang="en-US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(14</a:t>
            </a:r>
            <a:r>
              <a:rPr lang="ko-KR" altLang="en-US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명은 </a:t>
            </a:r>
            <a:r>
              <a:rPr lang="en-US" altLang="ko-KR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</a:t>
            </a:r>
            <a:r>
              <a:rPr lang="ko-KR" altLang="en-US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</a:t>
            </a:r>
            <a:r>
              <a:rPr lang="en-US" altLang="ko-KR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이상</a:t>
            </a:r>
            <a:r>
              <a:rPr lang="en-US" altLang="ko-KR" sz="11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100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14C9D317-624F-433A-8681-FFBD50C70D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5371161"/>
              </p:ext>
            </p:extLst>
          </p:nvPr>
        </p:nvGraphicFramePr>
        <p:xfrm>
          <a:off x="6249144" y="2055859"/>
          <a:ext cx="3276364" cy="2408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7074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 txBox="1">
            <a:spLocks/>
          </p:cNvSpPr>
          <p:nvPr/>
        </p:nvSpPr>
        <p:spPr bwMode="auto">
          <a:xfrm>
            <a:off x="0" y="8620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10.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자산 보유 현황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–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</a:rPr>
              <a:t>컴파운드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 현황</a:t>
            </a:r>
            <a:endParaRPr lang="ko-KR" altLang="en-US" sz="1600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72" y="1564911"/>
            <a:ext cx="7761311" cy="39163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1"/>
          <a:stretch/>
        </p:blipFill>
        <p:spPr bwMode="auto">
          <a:xfrm>
            <a:off x="465706" y="1260058"/>
            <a:ext cx="1444956" cy="95304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1784648" y="3140968"/>
            <a:ext cx="180020" cy="180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48744" y="3861048"/>
            <a:ext cx="180020" cy="180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820652" y="4365104"/>
            <a:ext cx="180020" cy="180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265368" y="2600908"/>
            <a:ext cx="180020" cy="180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4339" idx="2"/>
            <a:endCxn id="3" idx="1"/>
          </p:cNvCxnSpPr>
          <p:nvPr/>
        </p:nvCxnSpPr>
        <p:spPr>
          <a:xfrm>
            <a:off x="1188184" y="2213103"/>
            <a:ext cx="622827" cy="954228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5366107"/>
            <a:ext cx="2214246" cy="1087229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88" y="1243603"/>
            <a:ext cx="2148509" cy="9612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810" y="1223942"/>
            <a:ext cx="2160240" cy="98355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직선 화살표 연결선 10"/>
          <p:cNvCxnSpPr>
            <a:stCxn id="14341" idx="0"/>
          </p:cNvCxnSpPr>
          <p:nvPr/>
        </p:nvCxnSpPr>
        <p:spPr>
          <a:xfrm flipV="1">
            <a:off x="1613629" y="4545124"/>
            <a:ext cx="297033" cy="820983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4342" idx="2"/>
            <a:endCxn id="17" idx="7"/>
          </p:cNvCxnSpPr>
          <p:nvPr/>
        </p:nvCxnSpPr>
        <p:spPr>
          <a:xfrm flipH="1">
            <a:off x="2802401" y="2207500"/>
            <a:ext cx="1772529" cy="1679911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6" idx="2"/>
          </p:cNvCxnSpPr>
          <p:nvPr/>
        </p:nvCxnSpPr>
        <p:spPr>
          <a:xfrm flipH="1">
            <a:off x="8445388" y="2204864"/>
            <a:ext cx="174155" cy="396044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80492" y="606170"/>
            <a:ext cx="3581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□ </a:t>
            </a:r>
            <a:r>
              <a:rPr lang="ko-KR" altLang="en-US" sz="1600" b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컴파운드</a:t>
            </a:r>
            <a:r>
              <a:rPr lang="ko-KR" altLang="en-US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 운영 현황 </a:t>
            </a:r>
            <a:r>
              <a:rPr lang="en-US" altLang="ko-KR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– </a:t>
            </a:r>
            <a:r>
              <a:rPr lang="ko-KR" altLang="en-US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총 </a:t>
            </a:r>
            <a:r>
              <a:rPr lang="en-US" altLang="ko-KR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4</a:t>
            </a:r>
            <a:r>
              <a:rPr lang="ko-KR" altLang="en-US" sz="16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개 거점 운영</a:t>
            </a:r>
            <a:endParaRPr lang="ko-KR" altLang="en-US" sz="1600" b="0" dirty="0"/>
          </a:p>
        </p:txBody>
      </p:sp>
      <p:sp>
        <p:nvSpPr>
          <p:cNvPr id="28" name="직사각형 27"/>
          <p:cNvSpPr/>
          <p:nvPr/>
        </p:nvSpPr>
        <p:spPr>
          <a:xfrm>
            <a:off x="7545288" y="1032039"/>
            <a:ext cx="2148509" cy="211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4.</a:t>
            </a:r>
            <a:r>
              <a:rPr lang="ko-KR" altLang="en-US" sz="10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나베르니</a:t>
            </a:r>
            <a:r>
              <a:rPr lang="ko-KR" altLang="en-US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첼니</a:t>
            </a:r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벡투라인베스트</a:t>
            </a:r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76836" y="1012378"/>
            <a:ext cx="2178214" cy="211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</a:t>
            </a:r>
            <a:r>
              <a:rPr lang="ko-KR" altLang="en-US" sz="10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말라셰비체</a:t>
            </a:r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Malaszewicze</a:t>
            </a:r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7432" y="1052736"/>
            <a:ext cx="1453229" cy="211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</a:t>
            </a:r>
            <a:r>
              <a:rPr lang="ko-KR" altLang="en-US" sz="10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그단스크</a:t>
            </a:r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(Gdansk)</a:t>
            </a:r>
            <a:endParaRPr lang="ko-KR" altLang="en-US" sz="10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6506" y="5140607"/>
            <a:ext cx="2214246" cy="211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3.</a:t>
            </a:r>
            <a:r>
              <a:rPr lang="ko-KR" altLang="en-US" sz="10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티히</a:t>
            </a:r>
            <a:r>
              <a:rPr lang="en-US" altLang="ko-KR" sz="10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(Tychy)</a:t>
            </a:r>
            <a:endParaRPr lang="ko-KR" altLang="en-US" sz="10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382624"/>
              </p:ext>
            </p:extLst>
          </p:nvPr>
        </p:nvGraphicFramePr>
        <p:xfrm>
          <a:off x="3280057" y="5157192"/>
          <a:ext cx="6372708" cy="147950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60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505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컴파운드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최대 보관 가능 대수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완성차 보관 대수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아담폴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자산 여부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 고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5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말라셰비체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12,000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2,000~3,000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아담폴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자산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 영구 임대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그단스크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12,000~14,000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5,000~6,000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그단스크항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소유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8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티히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1,400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300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개인 소유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임대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나베르니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첼니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1,000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화주사 소유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10152" y="6520259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08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10"/>
          <p:cNvSpPr>
            <a:spLocks noChangeArrowheads="1"/>
          </p:cNvSpPr>
          <p:nvPr/>
        </p:nvSpPr>
        <p:spPr bwMode="auto">
          <a:xfrm>
            <a:off x="215397" y="567100"/>
            <a:ext cx="29418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3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9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5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□</a:t>
            </a:r>
            <a:r>
              <a:rPr kumimoji="0" lang="ko-KR" altLang="en-US" sz="16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kumimoji="0" lang="ko-KR" altLang="en-US" sz="1600" b="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말라셰비체</a:t>
            </a:r>
            <a:r>
              <a:rPr kumimoji="0" lang="ko-KR" altLang="en-US" sz="16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kumimoji="0" lang="ko-KR" altLang="en-US" sz="1600" b="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컴파운드</a:t>
            </a:r>
            <a:r>
              <a:rPr kumimoji="0" lang="ko-KR" altLang="en-US" sz="16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주요 현황</a:t>
            </a:r>
            <a:endParaRPr kumimoji="0" lang="en-US" altLang="ko-KR" sz="1600" b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7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733" y="4396173"/>
            <a:ext cx="54387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58" y="980728"/>
            <a:ext cx="5402263" cy="3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5997054" y="2860997"/>
            <a:ext cx="1224136" cy="216024"/>
          </a:xfrm>
          <a:prstGeom prst="roundRect">
            <a:avLst/>
          </a:prstGeom>
          <a:noFill/>
          <a:ln w="57150">
            <a:noFill/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0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일반화물 보관 창고</a:t>
            </a:r>
            <a:r>
              <a:rPr lang="en-US" altLang="ko-KR" sz="10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000" b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024" y="4401679"/>
            <a:ext cx="1620180" cy="1905844"/>
          </a:xfrm>
          <a:prstGeom prst="rect">
            <a:avLst/>
          </a:prstGeom>
          <a:noFill/>
          <a:ln w="3175">
            <a:solidFill>
              <a:srgbClr val="3399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 bwMode="auto">
          <a:xfrm>
            <a:off x="0" y="8620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11.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자산 보유 현황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–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</a:rPr>
              <a:t>말라셰비체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</a:rPr>
              <a:t>컴파운드</a:t>
            </a:r>
            <a:endParaRPr lang="ko-KR" altLang="en-US" sz="1600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61" y="5365341"/>
            <a:ext cx="1620181" cy="94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50" y="4390295"/>
            <a:ext cx="1653785" cy="9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0"/>
          <p:cNvSpPr>
            <a:spLocks noChangeArrowheads="1"/>
          </p:cNvSpPr>
          <p:nvPr/>
        </p:nvSpPr>
        <p:spPr bwMode="auto">
          <a:xfrm>
            <a:off x="7842050" y="5291571"/>
            <a:ext cx="165647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3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9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5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en-US" altLang="ko-KR" sz="100" b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787163"/>
              </p:ext>
            </p:extLst>
          </p:nvPr>
        </p:nvGraphicFramePr>
        <p:xfrm>
          <a:off x="374168" y="1009421"/>
          <a:ext cx="3642727" cy="52981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구 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indent="0" algn="ctr">
                        <a:lnSpc>
                          <a:spcPts val="16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050" b="0" kern="0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내 용</a:t>
                      </a:r>
                      <a:endParaRPr lang="en-US" altLang="ko-KR" sz="1050" b="0" kern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05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소재지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indent="-72000" algn="l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폴란드 동부 </a:t>
                      </a:r>
                      <a:r>
                        <a:rPr lang="ko-KR" altLang="en-US" sz="1100" b="0" kern="0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벨라루스</a:t>
                      </a:r>
                      <a:r>
                        <a:rPr lang="ko-KR" altLang="en-US" sz="110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국경 인근 </a:t>
                      </a:r>
                      <a:endParaRPr lang="en-US" altLang="ko-KR" sz="1100" b="0" kern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9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운영 주체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indent="-7200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아담폴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직영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9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사업 개시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indent="-7200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2012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9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총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자산 규모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indent="-7200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약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189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억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4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상주 인원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indent="-7200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120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indent="0" algn="l" rtl="0" fontAlgn="ctr">
                        <a:buFont typeface="Arial" panose="020B0604020202020204" pitchFamily="34" charset="0"/>
                        <a:buNone/>
                      </a:pPr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사무직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30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 -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현장직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90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93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주요 특징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indent="-7200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보세 구역 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108000" indent="-7200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유럽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표준궤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(143cm)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와 러시아 광궤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(152cm)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환적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가능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5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주요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algn="ctr" fontAlgn="ctr"/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시설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indent="-108000" algn="l" fontAlgn="ctr">
                        <a:buAutoNum type="arabicPeriod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컴파운드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indent="-7200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면적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33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만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m2(10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만평 규모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108000" indent="-7200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완성차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최대 보관 대수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12,000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108000" indent="-7200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토지 소유 형태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99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 영구임대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15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indent="-108000" algn="l" fontAlgn="ctr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2.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기차 터미널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108000" indent="-108000" algn="l" fontAlgn="ctr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컨테이너 </a:t>
                      </a: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야드터미널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indent="-7200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광궤와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표준궤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환적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기능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108000" indent="-7200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완성차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일반 화물 기차 하역 가능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108000" indent="-7200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40’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컨테이너 약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1,600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 보관 가능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1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indent="-108000" algn="l" fontAlgn="ctr"/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3.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일반화물 창고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indent="-7200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기존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DKD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창고 활용 中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indent="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- 2013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 포드社 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indent="0" algn="l" rtl="0" font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- 2019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 현재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Audi DKD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사업 中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15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주요 장비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indent="-720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050" b="0" kern="0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리치스태커</a:t>
                      </a:r>
                      <a:r>
                        <a:rPr lang="ko-KR" altLang="en-US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3</a:t>
                      </a:r>
                      <a:r>
                        <a:rPr lang="ko-KR" altLang="en-US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</a:t>
                      </a:r>
                      <a:endParaRPr lang="en-US" altLang="ko-KR" sz="1050" b="0" kern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108000" indent="-720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지게차 </a:t>
                      </a:r>
                      <a:r>
                        <a:rPr lang="en-US" altLang="ko-KR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15</a:t>
                      </a:r>
                      <a:r>
                        <a:rPr lang="ko-KR" altLang="en-US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</a:t>
                      </a:r>
                      <a:endParaRPr lang="en-US" altLang="ko-KR" sz="1050" b="0" kern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108000" indent="-720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050" b="0" kern="0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로코모티브</a:t>
                      </a:r>
                      <a:r>
                        <a:rPr lang="en-US" altLang="ko-KR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(Locomotive) : 1</a:t>
                      </a:r>
                      <a:r>
                        <a:rPr lang="ko-KR" altLang="en-US" sz="1050" b="0" kern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5" name="Picture 3" descr="C:\Users\김민호\Desktop\각종 현안들(신규!)\임시창고\IMG_20180517_123705.jp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908" y="5362403"/>
            <a:ext cx="1836142" cy="9451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김민호\Desktop\각종 현안들(신규!)\임시창고\IMG_20180517_123454.jpg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5362403"/>
            <a:ext cx="1800200" cy="9451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574148" y="6484255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770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22378" r="17985" b="1695"/>
          <a:stretch/>
        </p:blipFill>
        <p:spPr bwMode="auto">
          <a:xfrm>
            <a:off x="560512" y="620688"/>
            <a:ext cx="8856984" cy="464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 bwMode="auto">
          <a:xfrm>
            <a:off x="0" y="8620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※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</a:rPr>
              <a:t>말라셰비체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</a:rPr>
              <a:t>컴파운드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 전경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참고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)</a:t>
            </a:r>
            <a:endParaRPr lang="ko-KR" altLang="en-US" sz="2300" dirty="0">
              <a:latin typeface="현대하모니 M" pitchFamily="18" charset="-127"/>
              <a:ea typeface="현대하모니 M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743565"/>
              </p:ext>
            </p:extLst>
          </p:nvPr>
        </p:nvGraphicFramePr>
        <p:xfrm>
          <a:off x="596516" y="5589240"/>
          <a:ext cx="8820980" cy="972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1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1.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완성차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443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일반화물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443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컨테이너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443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 고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443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Audi DKD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분해 차량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&amp;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BMW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러시아向 차량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443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고무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목재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15,000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톤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(B&amp;S, BLK, </a:t>
                      </a:r>
                      <a:r>
                        <a:rPr lang="en-US" altLang="ko-KR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Fokus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</a:p>
                  </a:txBody>
                  <a:tcPr marL="72000" marR="72000" marT="443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TCR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컨테이너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1,000~1,500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443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중국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TCR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사업 관련 터미널 환적 물량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지속 증가 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443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52500" y="5301208"/>
            <a:ext cx="1548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◎ 화물 보관 현황 </a:t>
            </a:r>
            <a:endParaRPr lang="en-US" altLang="ko-KR" sz="14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574148" y="6484255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718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173"/>
          <p:cNvSpPr/>
          <p:nvPr/>
        </p:nvSpPr>
        <p:spPr bwMode="auto">
          <a:xfrm>
            <a:off x="272480" y="548681"/>
            <a:ext cx="9289032" cy="5868652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90000" rIns="90000" bIns="90000" numCol="1" rtlCol="0" anchor="t" anchorCtr="0" compatLnSpc="1">
            <a:prstTxWarp prst="textNoShape">
              <a:avLst/>
            </a:prstTxWarp>
          </a:bodyPr>
          <a:lstStyle/>
          <a:p>
            <a:pPr marL="14288" lvl="0" indent="-14288" defTabSz="1042988" eaLnBrk="0" latinLnBrk="0" hangingPunct="0">
              <a:lnSpc>
                <a:spcPct val="110000"/>
              </a:lnSpc>
              <a:defRPr/>
            </a:pP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□ 유럽 </a:t>
            </a:r>
            <a:r>
              <a:rPr kumimoji="0" lang="ko-KR" altLang="en-US" sz="1400" kern="0" dirty="0" err="1">
                <a:latin typeface="현대하모니 L" pitchFamily="18" charset="-127"/>
                <a:ea typeface="현대하모니 L" pitchFamily="18" charset="-127"/>
              </a:rPr>
              <a:t>완성차</a:t>
            </a: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 시장 내 </a:t>
            </a:r>
            <a:r>
              <a:rPr kumimoji="0" lang="ko-KR" altLang="en-US" sz="1400" kern="0" dirty="0" err="1">
                <a:latin typeface="현대하모니 L" pitchFamily="18" charset="-127"/>
                <a:ea typeface="현대하모니 L" pitchFamily="18" charset="-127"/>
              </a:rPr>
              <a:t>아담폴</a:t>
            </a: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 위치 </a:t>
            </a:r>
            <a:r>
              <a:rPr kumimoji="0" lang="en-US" altLang="ko-KR" sz="1400" kern="0" dirty="0">
                <a:latin typeface="현대하모니 L" pitchFamily="18" charset="-127"/>
                <a:ea typeface="현대하모니 L" pitchFamily="18" charset="-127"/>
              </a:rPr>
              <a:t>- 1</a:t>
            </a: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  <a:p>
            <a:pPr marL="171450" marR="0" lvl="0" indent="-171450" defTabSz="1042988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※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  <a:cs typeface="+mj-cs"/>
              </a:rPr>
              <a:t>아담폴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Position(1)</a:t>
            </a:r>
            <a:endParaRPr lang="ko-KR" altLang="en-US" sz="2300" dirty="0">
              <a:latin typeface="현대하모니 M" pitchFamily="18" charset="-127"/>
              <a:ea typeface="현대하모니 M" pitchFamily="18" charset="-127"/>
              <a:cs typeface="+mj-cs"/>
            </a:endParaRPr>
          </a:p>
        </p:txBody>
      </p:sp>
      <p:cxnSp>
        <p:nvCxnSpPr>
          <p:cNvPr id="88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509284" y="6448251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82394"/>
              </p:ext>
            </p:extLst>
          </p:nvPr>
        </p:nvGraphicFramePr>
        <p:xfrm>
          <a:off x="416496" y="944725"/>
          <a:ext cx="9073008" cy="5086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6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4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0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순위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그룹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회 사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연 매출</a:t>
                      </a:r>
                      <a:r>
                        <a:rPr lang="en-US" altLang="ko-KR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(’17)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억원</a:t>
                      </a:r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환산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 고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I </a:t>
                      </a:r>
                      <a:r>
                        <a:rPr lang="ko-KR" altLang="en-US" sz="13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그룹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GEFCO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4,400,000,000 €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56,155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Groupe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CAT  </a:t>
                      </a:r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(STVA </a:t>
                      </a:r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포함</a:t>
                      </a:r>
                      <a:r>
                        <a:rPr lang="en-US" altLang="ko-KR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1,367,000,000 €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17,446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II </a:t>
                      </a:r>
                      <a:r>
                        <a:rPr lang="ko-KR" altLang="en-US" sz="13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그룹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Glovis Europe GmbH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441,765,000 €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5,638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위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Horst </a:t>
                      </a:r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Mosolf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GmbH &amp; Co. KG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330,000,000 €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4,212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ARS </a:t>
                      </a:r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Altmann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AG </a:t>
                      </a:r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Automobillogistik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300,000,000 €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3,829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GCA </a:t>
                      </a:r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Logistique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Automobile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255,000,000 €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3,254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Hödlmayr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International AG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245,000,000 €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3,127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Bertani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Transporti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213,111,574 €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2,720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III </a:t>
                      </a:r>
                      <a:r>
                        <a:rPr lang="ko-KR" altLang="en-US" sz="13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그룹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Tradisa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Operador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Logistico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S.L.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180,000,000 €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2,297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AB Skandia Transport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160,000,000 €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2,042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Adampol S.A.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156,950,321 €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  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2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,003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11</a:t>
                      </a:r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Koopman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Logistics Group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140,000,000 €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1,787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Sintax Logistica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134,000,000 €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1,710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ECM (Vehicle Delivery Service) Ltd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130,000,000 €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1,659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Lagermax Autologistics Group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125,000,000 €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1,595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G.M. De Rooy &amp; Zonen BV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100,000,000 €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1,276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56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-FAST Automotive Logistics </a:t>
                      </a:r>
                      <a:r>
                        <a:rPr lang="en-US" sz="11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S.r.l</a:t>
                      </a:r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100,000,000 €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       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1,276 </a:t>
                      </a: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567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합  계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8,765,284,000 </a:t>
                      </a:r>
                      <a:r>
                        <a:rPr lang="en-US" altLang="ko-KR" sz="1100" b="1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€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11.1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/>
                        </a:rPr>
                        <a:t>조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/>
                      </a:endParaRPr>
                    </a:p>
                  </a:txBody>
                  <a:tcPr marL="36000" marR="3600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215216" y="6021288"/>
            <a:ext cx="34740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자료 출처 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GB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ECG Vehicle Logistics Survey 2016-2018]</a:t>
            </a:r>
          </a:p>
          <a:p>
            <a:r>
              <a:rPr lang="en-GB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en-GB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GEU, 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아담폴 실적은 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’18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자체 집계 실적 적용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en-GB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ko-KR" altLang="en-US" sz="105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5237" y="6030916"/>
            <a:ext cx="2656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순수 해운업체 제외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50" b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빌헬름센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50" b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그리말디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05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환율 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1EUR = 1,276.2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원 적용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63109" y="3915472"/>
            <a:ext cx="7326395" cy="252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396546" y="690808"/>
            <a:ext cx="12009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단위 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EUR, </a:t>
            </a:r>
            <a:r>
              <a:rPr lang="ko-KR" altLang="en-US" sz="1050" b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억원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5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3108" y="1792072"/>
            <a:ext cx="7326395" cy="25202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02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173"/>
          <p:cNvSpPr/>
          <p:nvPr/>
        </p:nvSpPr>
        <p:spPr bwMode="auto">
          <a:xfrm>
            <a:off x="272480" y="548681"/>
            <a:ext cx="9289032" cy="5868652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90000" rIns="90000" bIns="90000" numCol="1" rtlCol="0" anchor="t" anchorCtr="0" compatLnSpc="1">
            <a:prstTxWarp prst="textNoShape">
              <a:avLst/>
            </a:prstTxWarp>
          </a:bodyPr>
          <a:lstStyle/>
          <a:p>
            <a:pPr marL="14288" lvl="0" indent="-14288" defTabSz="1042988" eaLnBrk="0" latinLnBrk="0" hangingPunct="0">
              <a:lnSpc>
                <a:spcPct val="110000"/>
              </a:lnSpc>
              <a:defRPr/>
            </a:pP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□ 유럽 </a:t>
            </a:r>
            <a:r>
              <a:rPr kumimoji="0" lang="ko-KR" altLang="en-US" sz="1400" kern="0" dirty="0" err="1">
                <a:latin typeface="현대하모니 L" pitchFamily="18" charset="-127"/>
                <a:ea typeface="현대하모니 L" pitchFamily="18" charset="-127"/>
              </a:rPr>
              <a:t>완성차</a:t>
            </a: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 시장 내 </a:t>
            </a:r>
            <a:r>
              <a:rPr kumimoji="0" lang="ko-KR" altLang="en-US" sz="1400" kern="0" dirty="0" err="1">
                <a:latin typeface="현대하모니 L" pitchFamily="18" charset="-127"/>
                <a:ea typeface="현대하모니 L" pitchFamily="18" charset="-127"/>
              </a:rPr>
              <a:t>아담폴</a:t>
            </a: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 위치 </a:t>
            </a:r>
            <a:r>
              <a:rPr kumimoji="0" lang="en-US" altLang="ko-KR" sz="1400" kern="0" dirty="0">
                <a:latin typeface="현대하모니 L" pitchFamily="18" charset="-127"/>
                <a:ea typeface="현대하모니 L" pitchFamily="18" charset="-127"/>
              </a:rPr>
              <a:t>- 2</a:t>
            </a: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  <a:p>
            <a:pPr marL="171450" marR="0" lvl="0" indent="-171450" defTabSz="1042988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※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  <a:cs typeface="+mj-cs"/>
              </a:rPr>
              <a:t>아담폴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Position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(2)</a:t>
            </a:r>
            <a:endParaRPr lang="ko-KR" altLang="en-US" sz="2300" dirty="0">
              <a:latin typeface="현대하모니 M" pitchFamily="18" charset="-127"/>
              <a:ea typeface="현대하모니 M" pitchFamily="18" charset="-127"/>
              <a:cs typeface="+mj-cs"/>
            </a:endParaRPr>
          </a:p>
        </p:txBody>
      </p:sp>
      <p:cxnSp>
        <p:nvCxnSpPr>
          <p:cNvPr id="88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509284" y="6448251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215216" y="6021288"/>
            <a:ext cx="36343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자료 출처 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GB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ECG Vehicle Logistics Survey 2016-2018] 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ko-KR" altLang="en-US" sz="105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240801"/>
              </p:ext>
            </p:extLst>
          </p:nvPr>
        </p:nvGraphicFramePr>
        <p:xfrm>
          <a:off x="524508" y="998731"/>
          <a:ext cx="9325036" cy="49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/>
          <p:cNvSpPr/>
          <p:nvPr/>
        </p:nvSpPr>
        <p:spPr>
          <a:xfrm>
            <a:off x="5641387" y="3753036"/>
            <a:ext cx="10038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(KD </a:t>
            </a:r>
            <a:r>
              <a:rPr lang="ko-KR" altLang="en-US" sz="1050" b="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매출 포함</a:t>
            </a:r>
            <a:r>
              <a:rPr lang="en-US" altLang="ko-KR" sz="1050" b="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50" b="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79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173"/>
          <p:cNvSpPr/>
          <p:nvPr/>
        </p:nvSpPr>
        <p:spPr bwMode="auto">
          <a:xfrm>
            <a:off x="272480" y="548681"/>
            <a:ext cx="9289032" cy="5868652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90000" rIns="90000" bIns="90000" numCol="1" rtlCol="0" anchor="t" anchorCtr="0" compatLnSpc="1">
            <a:prstTxWarp prst="textNoShape">
              <a:avLst/>
            </a:prstTxWarp>
          </a:bodyPr>
          <a:lstStyle/>
          <a:p>
            <a:pPr marL="14288" lvl="0" indent="-14288" defTabSz="1042988" eaLnBrk="0" latinLnBrk="0" hangingPunct="0">
              <a:lnSpc>
                <a:spcPct val="110000"/>
              </a:lnSpc>
              <a:defRPr/>
            </a:pP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□ 러시아 내 </a:t>
            </a:r>
            <a:r>
              <a:rPr kumimoji="0" lang="ko-KR" altLang="en-US" sz="1400" kern="0" dirty="0" err="1">
                <a:latin typeface="현대하모니 L" pitchFamily="18" charset="-127"/>
                <a:ea typeface="현대하모니 L" pitchFamily="18" charset="-127"/>
              </a:rPr>
              <a:t>벡투라</a:t>
            </a:r>
            <a:r>
              <a:rPr kumimoji="0" lang="ko-KR" altLang="en-US" sz="1400" kern="0" dirty="0">
                <a:latin typeface="현대하모니 L" pitchFamily="18" charset="-127"/>
                <a:ea typeface="현대하모니 L" pitchFamily="18" charset="-127"/>
              </a:rPr>
              <a:t> 위치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  <a:p>
            <a:pPr marL="171450" marR="0" lvl="0" indent="-171450" defTabSz="1042988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※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  <a:cs typeface="+mj-cs"/>
              </a:rPr>
              <a:t>아담폴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Position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(3)</a:t>
            </a:r>
            <a:endParaRPr lang="ko-KR" altLang="en-US" sz="2300" dirty="0">
              <a:latin typeface="현대하모니 M" pitchFamily="18" charset="-127"/>
              <a:ea typeface="현대하모니 M" pitchFamily="18" charset="-127"/>
              <a:cs typeface="+mj-cs"/>
            </a:endParaRPr>
          </a:p>
        </p:txBody>
      </p:sp>
      <p:cxnSp>
        <p:nvCxnSpPr>
          <p:cNvPr id="88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509284" y="6448251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205800"/>
              </p:ext>
            </p:extLst>
          </p:nvPr>
        </p:nvGraphicFramePr>
        <p:xfrm>
          <a:off x="488504" y="944724"/>
          <a:ext cx="9001000" cy="50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7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6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카테고리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회 사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업체 수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시장 점유율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1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Major</a:t>
                      </a:r>
                      <a:r>
                        <a:rPr lang="ko-KR" altLang="en-US" sz="13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3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운송사</a:t>
                      </a:r>
                      <a:r>
                        <a:rPr lang="ko-KR" altLang="en-US" sz="13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그룹</a:t>
                      </a:r>
                      <a:endParaRPr lang="en-US" altLang="ko-KR" sz="130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fontAlgn="ctr"/>
                      <a:endParaRPr lang="en-US" altLang="ko-KR" sz="105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자차</a:t>
                      </a:r>
                      <a:r>
                        <a:rPr lang="ko-KR" altLang="en-US" sz="105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en-US" altLang="ko-KR" sz="105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150</a:t>
                      </a:r>
                      <a:r>
                        <a:rPr lang="ko-KR" altLang="en-US" sz="105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 이상</a:t>
                      </a:r>
                      <a:endParaRPr lang="en-US" altLang="ko-KR" sz="105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보유</a:t>
                      </a:r>
                      <a:r>
                        <a:rPr lang="en-US" altLang="ko-KR" sz="105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ROLF SCS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약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개사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75%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TECHNOVISA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Vectura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Major Auto Trans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Trans-Business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 </a:t>
                      </a: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Autologistics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AGAT-Logistics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外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Medium </a:t>
                      </a:r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운송사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그룹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자차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30~150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 보유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Tandem Track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약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20~30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개사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18%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SW Logistic-Partner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Trans Logistic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TEK 2000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A-GROUP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外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3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Small </a:t>
                      </a:r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운송사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그룹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(30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 미만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ATEK Trans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여개사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이상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7%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MOTOR LEADER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AvtovazTrans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Greenway Logistics</a:t>
                      </a:r>
                      <a:endParaRPr lang="nl-NL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0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/>
                        </a:rPr>
                        <a:t>TTC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324708" y="1789314"/>
            <a:ext cx="4104456" cy="324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543211" y="6055404"/>
            <a:ext cx="47383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자료 출처 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GB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50" b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MegaResearch</a:t>
            </a:r>
            <a:r>
              <a:rPr lang="pl-PL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analysis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en-US" altLang="ko-KR" sz="1050" b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Rosstat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expert interviews</a:t>
            </a:r>
            <a:r>
              <a:rPr lang="en-GB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en-US" altLang="ko-KR" sz="105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ko-KR" altLang="en-US" sz="105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46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1.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아담폴 법인 기본 정보</a:t>
            </a:r>
          </a:p>
        </p:txBody>
      </p:sp>
      <p:sp>
        <p:nvSpPr>
          <p:cNvPr id="140" name="Rectangle 3"/>
          <p:cNvSpPr>
            <a:spLocks noChangeArrowheads="1"/>
          </p:cNvSpPr>
          <p:nvPr/>
        </p:nvSpPr>
        <p:spPr bwMode="auto">
          <a:xfrm>
            <a:off x="1515554" y="1737822"/>
            <a:ext cx="3365437" cy="4572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lvl="0" eaLnBrk="1" hangingPunct="1"/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1990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년 </a:t>
            </a:r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12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월 </a:t>
            </a:r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7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 </a:t>
            </a:r>
          </a:p>
        </p:txBody>
      </p:sp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380492" y="1737822"/>
            <a:ext cx="1048903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설립일</a:t>
            </a:r>
          </a:p>
        </p:txBody>
      </p:sp>
      <p:sp>
        <p:nvSpPr>
          <p:cNvPr id="143" name="Rectangle 6"/>
          <p:cNvSpPr>
            <a:spLocks noChangeArrowheads="1"/>
          </p:cNvSpPr>
          <p:nvPr/>
        </p:nvSpPr>
        <p:spPr bwMode="auto">
          <a:xfrm>
            <a:off x="380492" y="2261326"/>
            <a:ext cx="1048903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자본금</a:t>
            </a:r>
          </a:p>
        </p:txBody>
      </p:sp>
      <p:sp>
        <p:nvSpPr>
          <p:cNvPr id="144" name="Rectangle 7"/>
          <p:cNvSpPr>
            <a:spLocks noChangeArrowheads="1"/>
          </p:cNvSpPr>
          <p:nvPr/>
        </p:nvSpPr>
        <p:spPr bwMode="auto">
          <a:xfrm>
            <a:off x="1515554" y="1200329"/>
            <a:ext cx="3365437" cy="4572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폴란드 </a:t>
            </a:r>
            <a:r>
              <a:rPr lang="ko-KR" altLang="en-US" sz="1300" b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비알리스톡</a:t>
            </a:r>
            <a:r>
              <a:rPr lang="en-US" altLang="ko-KR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en-US" altLang="ko-KR" sz="1300" b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Zascianki</a:t>
            </a:r>
            <a:r>
              <a:rPr lang="en-US" altLang="ko-KR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지역</a:t>
            </a:r>
            <a:r>
              <a:rPr lang="en-US" altLang="ko-KR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r>
              <a:rPr lang="ko-KR" altLang="en-US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</a:p>
        </p:txBody>
      </p:sp>
      <p:sp>
        <p:nvSpPr>
          <p:cNvPr id="145" name="Rectangle 8"/>
          <p:cNvSpPr>
            <a:spLocks noChangeArrowheads="1"/>
          </p:cNvSpPr>
          <p:nvPr/>
        </p:nvSpPr>
        <p:spPr bwMode="auto">
          <a:xfrm>
            <a:off x="380492" y="1200329"/>
            <a:ext cx="1048903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소재지</a:t>
            </a:r>
          </a:p>
        </p:txBody>
      </p:sp>
      <p:sp>
        <p:nvSpPr>
          <p:cNvPr id="148" name="Rectangle 11"/>
          <p:cNvSpPr>
            <a:spLocks noChangeArrowheads="1"/>
          </p:cNvSpPr>
          <p:nvPr/>
        </p:nvSpPr>
        <p:spPr bwMode="auto">
          <a:xfrm>
            <a:off x="1515554" y="2806209"/>
            <a:ext cx="3365437" cy="4572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lvl="0" eaLnBrk="1" hangingPunct="1"/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2015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년 </a:t>
            </a:r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월 </a:t>
            </a:r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27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</a:t>
            </a:r>
            <a:endParaRPr lang="en-US" altLang="ko-KR" sz="1300" b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9" name="Rectangle 12"/>
          <p:cNvSpPr>
            <a:spLocks noChangeArrowheads="1"/>
          </p:cNvSpPr>
          <p:nvPr/>
        </p:nvSpPr>
        <p:spPr bwMode="auto">
          <a:xfrm>
            <a:off x="380492" y="2806209"/>
            <a:ext cx="1048903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인수 시점</a:t>
            </a:r>
          </a:p>
        </p:txBody>
      </p:sp>
      <p:sp>
        <p:nvSpPr>
          <p:cNvPr id="154" name="Rectangle 17"/>
          <p:cNvSpPr>
            <a:spLocks noChangeArrowheads="1"/>
          </p:cNvSpPr>
          <p:nvPr/>
        </p:nvSpPr>
        <p:spPr bwMode="auto">
          <a:xfrm>
            <a:off x="5914743" y="655568"/>
            <a:ext cx="3627191" cy="613192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lvl="0" algn="ctr" defTabSz="914400" eaLnBrk="1" hangingPunct="1">
              <a:spcBef>
                <a:spcPct val="20000"/>
              </a:spcBef>
            </a:pPr>
            <a:r>
              <a:rPr lang="ko-KR" altLang="en-US" sz="1300" b="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글로비스유럽</a:t>
            </a:r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70%, 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아담폴 기존 경영층 </a:t>
            </a:r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30% </a:t>
            </a:r>
          </a:p>
          <a:p>
            <a:pPr lvl="0" algn="ctr" defTabSz="914400" eaLnBrk="1" hangingPunct="1">
              <a:spcBef>
                <a:spcPct val="20000"/>
              </a:spcBef>
            </a:pPr>
            <a:r>
              <a:rPr lang="en-US" altLang="ko-KR" sz="105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050" b="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엘레나</a:t>
            </a:r>
            <a:r>
              <a:rPr lang="ko-KR" altLang="en-US" sz="105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사장</a:t>
            </a:r>
            <a:r>
              <a:rPr lang="en-US" altLang="ko-KR" sz="105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15%, </a:t>
            </a:r>
            <a:r>
              <a:rPr lang="ko-KR" altLang="en-US" sz="105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아담 부사장 </a:t>
            </a:r>
            <a:r>
              <a:rPr lang="en-US" altLang="ko-KR" sz="105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15%)</a:t>
            </a:r>
          </a:p>
        </p:txBody>
      </p:sp>
      <p:sp>
        <p:nvSpPr>
          <p:cNvPr id="159" name="Rectangle 39"/>
          <p:cNvSpPr>
            <a:spLocks noChangeArrowheads="1"/>
          </p:cNvSpPr>
          <p:nvPr/>
        </p:nvSpPr>
        <p:spPr bwMode="auto">
          <a:xfrm>
            <a:off x="5022293" y="655570"/>
            <a:ext cx="792983" cy="6137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hangingPunct="1"/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지분</a:t>
            </a:r>
            <a:endParaRPr lang="en-US" altLang="ko-KR" sz="14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1" hangingPunct="1"/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현황</a:t>
            </a:r>
          </a:p>
        </p:txBody>
      </p:sp>
      <p:sp>
        <p:nvSpPr>
          <p:cNvPr id="160" name="Rectangle 40"/>
          <p:cNvSpPr>
            <a:spLocks noChangeArrowheads="1"/>
          </p:cNvSpPr>
          <p:nvPr/>
        </p:nvSpPr>
        <p:spPr bwMode="auto">
          <a:xfrm>
            <a:off x="1541833" y="4062584"/>
            <a:ext cx="3339159" cy="2390752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marL="72000" indent="-7200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100" b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1" name="Rectangle 41"/>
          <p:cNvSpPr>
            <a:spLocks noChangeArrowheads="1"/>
          </p:cNvSpPr>
          <p:nvPr/>
        </p:nvSpPr>
        <p:spPr bwMode="auto">
          <a:xfrm>
            <a:off x="380492" y="4062643"/>
            <a:ext cx="1048903" cy="2391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 요</a:t>
            </a:r>
            <a:endParaRPr lang="en-US" altLang="ko-KR" sz="14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altLang="ko-KR" sz="14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 혁</a:t>
            </a:r>
          </a:p>
        </p:txBody>
      </p:sp>
      <p:sp>
        <p:nvSpPr>
          <p:cNvPr id="164" name="Rectangle 9"/>
          <p:cNvSpPr>
            <a:spLocks noChangeArrowheads="1"/>
          </p:cNvSpPr>
          <p:nvPr/>
        </p:nvSpPr>
        <p:spPr bwMode="auto">
          <a:xfrm>
            <a:off x="1514199" y="2270714"/>
            <a:ext cx="3365437" cy="4572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약 </a:t>
            </a:r>
            <a:r>
              <a:rPr lang="en-US" altLang="ko-KR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</a:t>
            </a:r>
            <a:r>
              <a:rPr lang="ko-KR" altLang="en-US" sz="1300" b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억원</a:t>
            </a:r>
            <a:r>
              <a:rPr lang="en-US" altLang="ko-KR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(856</a:t>
            </a:r>
            <a:r>
              <a:rPr lang="ko-KR" altLang="en-US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천</a:t>
            </a:r>
            <a:r>
              <a:rPr lang="en-US" altLang="ko-KR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PLN)</a:t>
            </a:r>
          </a:p>
        </p:txBody>
      </p:sp>
      <p:sp>
        <p:nvSpPr>
          <p:cNvPr id="269" name="Rectangle 7"/>
          <p:cNvSpPr>
            <a:spLocks noChangeArrowheads="1"/>
          </p:cNvSpPr>
          <p:nvPr/>
        </p:nvSpPr>
        <p:spPr bwMode="auto">
          <a:xfrm>
            <a:off x="1515555" y="656692"/>
            <a:ext cx="3365437" cy="4572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b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Adampol</a:t>
            </a:r>
            <a:r>
              <a:rPr lang="en-US" altLang="ko-KR" sz="13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S.A.</a:t>
            </a:r>
            <a:endParaRPr lang="ko-KR" altLang="en-US" sz="13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0" name="Rectangle 8"/>
          <p:cNvSpPr>
            <a:spLocks noChangeArrowheads="1"/>
          </p:cNvSpPr>
          <p:nvPr/>
        </p:nvSpPr>
        <p:spPr bwMode="auto">
          <a:xfrm>
            <a:off x="380493" y="656692"/>
            <a:ext cx="1048903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 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6"/>
          <a:stretch/>
        </p:blipFill>
        <p:spPr>
          <a:xfrm>
            <a:off x="5097016" y="4041068"/>
            <a:ext cx="4444918" cy="239075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42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7"/>
          <p:cNvSpPr>
            <a:spLocks noChangeArrowheads="1"/>
          </p:cNvSpPr>
          <p:nvPr/>
        </p:nvSpPr>
        <p:spPr bwMode="auto">
          <a:xfrm>
            <a:off x="5917458" y="1375197"/>
            <a:ext cx="3627191" cy="469175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lvl="0" algn="ctr" defTabSz="914400" eaLnBrk="1" hangingPunct="1">
              <a:spcBef>
                <a:spcPct val="20000"/>
              </a:spcBef>
            </a:pPr>
            <a:r>
              <a:rPr lang="en-US" altLang="ko-KR" sz="12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39,400</a:t>
            </a:r>
            <a:r>
              <a:rPr lang="ko-KR" altLang="en-US" sz="12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천</a:t>
            </a:r>
            <a:r>
              <a:rPr lang="en-US" altLang="ko-KR" sz="12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EUR(</a:t>
            </a:r>
            <a:r>
              <a:rPr lang="ko-KR" altLang="en-US" sz="12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약 </a:t>
            </a:r>
            <a:r>
              <a:rPr lang="en-US" altLang="ko-KR" sz="12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491</a:t>
            </a:r>
            <a:r>
              <a:rPr lang="ko-KR" altLang="en-US" sz="1200" b="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억원</a:t>
            </a:r>
            <a:r>
              <a:rPr lang="en-US" altLang="ko-KR" sz="12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en-US" altLang="ko-KR" sz="1100" b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5025008" y="1375199"/>
            <a:ext cx="792983" cy="4696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hangingPunct="1"/>
            <a:r>
              <a:rPr lang="ko-KR" altLang="en-US" sz="1400" b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지분</a:t>
            </a:r>
            <a:endParaRPr lang="en-US" altLang="ko-KR" sz="14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1" hangingPunct="1"/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매입금</a:t>
            </a:r>
            <a:endParaRPr lang="en-US" altLang="ko-KR" sz="14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1515554" y="3346269"/>
            <a:ext cx="3365437" cy="4572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lvl="0" eaLnBrk="1" hangingPunct="1"/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2020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년 </a:t>
            </a:r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월 </a:t>
            </a:r>
            <a:r>
              <a:rPr lang="en-US" altLang="ko-KR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27</a:t>
            </a:r>
            <a:r>
              <a:rPr lang="ko-KR" altLang="en-US" sz="13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</a:t>
            </a:r>
            <a:endParaRPr lang="en-US" altLang="ko-KR" sz="1300" b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380492" y="3346269"/>
            <a:ext cx="1048903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공동경영 종료</a:t>
            </a:r>
          </a:p>
        </p:txBody>
      </p:sp>
      <p:sp>
        <p:nvSpPr>
          <p:cNvPr id="31" name="Rectangle 174"/>
          <p:cNvSpPr>
            <a:spLocks noChangeArrowheads="1"/>
          </p:cNvSpPr>
          <p:nvPr/>
        </p:nvSpPr>
        <p:spPr bwMode="auto">
          <a:xfrm>
            <a:off x="1570279" y="4098588"/>
            <a:ext cx="3238705" cy="22827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108000" indent="-1080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1990.12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회사 설립</a:t>
            </a: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창업자 </a:t>
            </a: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Mr. Adam)</a:t>
            </a:r>
            <a:endParaRPr kumimoji="1" lang="ko-KR" altLang="en-US" sz="1100" b="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2013.11 : </a:t>
            </a:r>
            <a:r>
              <a:rPr kumimoji="1" lang="ko-KR" altLang="en-US" sz="1100" b="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아담폴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인수 관련 </a:t>
            </a: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MOU 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체결</a:t>
            </a:r>
            <a:endParaRPr kumimoji="1" lang="en-US" altLang="ko-KR" sz="1100" b="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2014.11 : Signing Ceremony </a:t>
            </a:r>
            <a:r>
              <a:rPr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실시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marL="108000" indent="-1080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2015.02 : 1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 지분인수</a:t>
            </a: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(70%) </a:t>
            </a:r>
          </a:p>
          <a:p>
            <a:pPr marL="108000" indent="-1080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2015.04 : </a:t>
            </a:r>
            <a:r>
              <a:rPr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아담폴 체코 법인 설립</a:t>
            </a:r>
            <a:endParaRPr lang="en-US" altLang="ko-KR" sz="1100" b="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2015.11 : 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아담폴 슬로바키아 법인 설립</a:t>
            </a:r>
            <a:endParaRPr kumimoji="1" lang="en-US" altLang="ko-KR" sz="1100" b="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2019.08 : 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잔여 지분 </a:t>
            </a: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30% </a:t>
            </a:r>
            <a:r>
              <a:rPr kumimoji="1"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인수 준비 中</a:t>
            </a:r>
            <a:endParaRPr lang="en-US" altLang="ko-KR" sz="1100" b="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kumimoji="1"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2020.</a:t>
            </a:r>
            <a:r>
              <a:rPr lang="en-US" altLang="ko-KR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02 : </a:t>
            </a:r>
            <a:r>
              <a:rPr lang="ko-KR" altLang="en-US" sz="11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독자경영 시작 예정</a:t>
            </a:r>
            <a:endParaRPr kumimoji="1" lang="en-US" altLang="ko-KR" sz="1100" b="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" name="직선 연결선 4"/>
          <p:cNvCxnSpPr>
            <a:stCxn id="29" idx="2"/>
          </p:cNvCxnSpPr>
          <p:nvPr/>
        </p:nvCxnSpPr>
        <p:spPr>
          <a:xfrm>
            <a:off x="904944" y="3803469"/>
            <a:ext cx="0" cy="273603"/>
          </a:xfrm>
          <a:prstGeom prst="line">
            <a:avLst/>
          </a:prstGeom>
          <a:ln>
            <a:solidFill>
              <a:srgbClr val="002F8E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466136" y="6356350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graphicFrame>
        <p:nvGraphicFramePr>
          <p:cNvPr id="30" name="Group 18">
            <a:extLst>
              <a:ext uri="{FF2B5EF4-FFF2-40B4-BE49-F238E27FC236}">
                <a16:creationId xmlns:a16="http://schemas.microsoft.com/office/drawing/2014/main" id="{E8D95A87-6F85-482D-A3F5-6E34E96A4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6592"/>
              </p:ext>
            </p:extLst>
          </p:nvPr>
        </p:nvGraphicFramePr>
        <p:xfrm>
          <a:off x="5925109" y="1967567"/>
          <a:ext cx="3619542" cy="894513"/>
        </p:xfrm>
        <a:graphic>
          <a:graphicData uri="http://schemas.openxmlformats.org/drawingml/2006/table">
            <a:tbl>
              <a:tblPr/>
              <a:tblGrid>
                <a:gridCol w="39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09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79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주재원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사무직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현장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합계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트럭기사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현장직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(VPC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外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계약직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그단스크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외주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(VPC)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446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5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1,089</a:t>
                      </a:r>
                      <a:endParaRPr lang="ko-KR" altLang="en-US" sz="9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ko-KR" altLang="en-US" sz="1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578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1,537</a:t>
                      </a:r>
                      <a:endParaRPr lang="ko-KR" altLang="en-US" sz="11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8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i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422</a:t>
                      </a:r>
                      <a:endParaRPr lang="ko-KR" altLang="en-US" sz="1000" i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514</a:t>
                      </a:r>
                      <a:endParaRPr lang="ko-KR" altLang="en-US" sz="1000" i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22</a:t>
                      </a:r>
                      <a:endParaRPr lang="ko-KR" altLang="en-US" sz="1000" i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131</a:t>
                      </a:r>
                      <a:endParaRPr lang="ko-KR" altLang="en-US" sz="1000" i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Rectangle 38">
            <a:extLst>
              <a:ext uri="{FF2B5EF4-FFF2-40B4-BE49-F238E27FC236}">
                <a16:creationId xmlns:a16="http://schemas.microsoft.com/office/drawing/2014/main" id="{ADE40D42-1956-45F9-B25D-157B75CC4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0938" y="1952916"/>
            <a:ext cx="796158" cy="9131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인원</a:t>
            </a:r>
            <a:endParaRPr lang="en-US" altLang="ko-KR" sz="14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현황</a:t>
            </a:r>
          </a:p>
        </p:txBody>
      </p:sp>
      <p:graphicFrame>
        <p:nvGraphicFramePr>
          <p:cNvPr id="33" name="Group 18">
            <a:extLst>
              <a:ext uri="{FF2B5EF4-FFF2-40B4-BE49-F238E27FC236}">
                <a16:creationId xmlns:a16="http://schemas.microsoft.com/office/drawing/2014/main" id="{5A9047D1-A4E8-493C-8F1C-A76AEF6D4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13603"/>
              </p:ext>
            </p:extLst>
          </p:nvPr>
        </p:nvGraphicFramePr>
        <p:xfrm>
          <a:off x="5939690" y="2983184"/>
          <a:ext cx="3602243" cy="814930"/>
        </p:xfrm>
        <a:graphic>
          <a:graphicData uri="http://schemas.openxmlformats.org/drawingml/2006/table">
            <a:tbl>
              <a:tblPr/>
              <a:tblGrid>
                <a:gridCol w="1206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7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아담폴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벡츄라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합계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273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167</a:t>
                      </a:r>
                      <a:r>
                        <a:rPr lang="ko-KR" altLang="en-US" sz="12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</a:t>
                      </a: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440</a:t>
                      </a:r>
                      <a:r>
                        <a:rPr lang="ko-KR" altLang="en-US" sz="12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</a:t>
                      </a: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Rectangle 38">
            <a:extLst>
              <a:ext uri="{FF2B5EF4-FFF2-40B4-BE49-F238E27FC236}">
                <a16:creationId xmlns:a16="http://schemas.microsoft.com/office/drawing/2014/main" id="{701F932F-6228-41D8-8ADD-4A7543CF5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19" y="2968533"/>
            <a:ext cx="796158" cy="8295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1430" tIns="45714" rIns="91430" bIns="45714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Modern H Bold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트럭</a:t>
            </a:r>
            <a:r>
              <a:rPr lang="en-US" altLang="ko-KR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보유</a:t>
            </a:r>
            <a:endParaRPr lang="en-US" altLang="ko-KR" sz="14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현황</a:t>
            </a:r>
            <a:endParaRPr lang="en-US" altLang="ko-KR" sz="1400" b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59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2.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경영진 및 조직도</a:t>
            </a:r>
            <a:endParaRPr lang="ko-KR" altLang="en-US" sz="1800" dirty="0">
              <a:latin typeface="현대하모니 M" pitchFamily="18" charset="-127"/>
              <a:ea typeface="현대하모니 M" pitchFamily="18" charset="-127"/>
              <a:cs typeface="+mj-cs"/>
            </a:endParaRPr>
          </a:p>
        </p:txBody>
      </p:sp>
      <p:cxnSp>
        <p:nvCxnSpPr>
          <p:cNvPr id="27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48"/>
          <p:cNvSpPr>
            <a:spLocks noChangeArrowheads="1"/>
          </p:cNvSpPr>
          <p:nvPr/>
        </p:nvSpPr>
        <p:spPr bwMode="auto">
          <a:xfrm>
            <a:off x="5068244" y="3800441"/>
            <a:ext cx="1252908" cy="415781"/>
          </a:xfrm>
          <a:prstGeom prst="rect">
            <a:avLst/>
          </a:prstGeom>
          <a:noFill/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tIns="18000" bIns="18000" anchor="ctr"/>
          <a:lstStyle/>
          <a:p>
            <a:pPr marL="342900" eaLnBrk="0" hangingPunct="0"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재정</a:t>
            </a:r>
            <a:r>
              <a:rPr lang="en-US" altLang="ko-KR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회계</a:t>
            </a:r>
            <a:br>
              <a:rPr lang="en-US" altLang="ko-KR" sz="800" kern="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</a:b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(</a:t>
            </a:r>
            <a:r>
              <a:rPr lang="en-US" altLang="ko-KR" sz="750" kern="0" spc="-50" dirty="0" err="1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Mrs.Elzbieta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이사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)</a:t>
            </a:r>
            <a:endParaRPr lang="ko-KR" altLang="en-US" sz="750" kern="0" spc="-50" dirty="0">
              <a:solidFill>
                <a:sysClr val="windowText" lastClr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0" name="Rectangle 89"/>
          <p:cNvSpPr/>
          <p:nvPr/>
        </p:nvSpPr>
        <p:spPr>
          <a:xfrm>
            <a:off x="748069" y="3592999"/>
            <a:ext cx="1116000" cy="45719"/>
          </a:xfrm>
          <a:prstGeom prst="rect">
            <a:avLst/>
          </a:prstGeom>
          <a:solidFill>
            <a:srgbClr val="002F8E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en-US" sz="7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1" name="Elbow Connector 98"/>
          <p:cNvCxnSpPr/>
          <p:nvPr/>
        </p:nvCxnSpPr>
        <p:spPr>
          <a:xfrm rot="5400000">
            <a:off x="2731271" y="1520244"/>
            <a:ext cx="560041" cy="3585469"/>
          </a:xfrm>
          <a:prstGeom prst="bentConnector3">
            <a:avLst/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99"/>
          <p:cNvCxnSpPr/>
          <p:nvPr/>
        </p:nvCxnSpPr>
        <p:spPr>
          <a:xfrm rot="16200000" flipH="1">
            <a:off x="4901833" y="2935150"/>
            <a:ext cx="560041" cy="75565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00"/>
          <p:cNvCxnSpPr/>
          <p:nvPr/>
        </p:nvCxnSpPr>
        <p:spPr>
          <a:xfrm rot="5400000">
            <a:off x="4173356" y="2962329"/>
            <a:ext cx="560041" cy="701299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101"/>
          <p:cNvCxnSpPr/>
          <p:nvPr/>
        </p:nvCxnSpPr>
        <p:spPr>
          <a:xfrm rot="16200000" flipH="1">
            <a:off x="5626603" y="2210379"/>
            <a:ext cx="560041" cy="2205197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02"/>
          <p:cNvCxnSpPr/>
          <p:nvPr/>
        </p:nvCxnSpPr>
        <p:spPr>
          <a:xfrm rot="16200000" flipH="1">
            <a:off x="6349617" y="1487366"/>
            <a:ext cx="560041" cy="3651224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5" descr="W:\Zdjecia\A_SESJE PROFESJONALNE\2013-sesja portretowa\DSC_3842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344" y="3691188"/>
            <a:ext cx="395451" cy="53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8"/>
          <p:cNvSpPr>
            <a:spLocks noChangeArrowheads="1"/>
          </p:cNvSpPr>
          <p:nvPr/>
        </p:nvSpPr>
        <p:spPr bwMode="auto">
          <a:xfrm>
            <a:off x="724960" y="3806345"/>
            <a:ext cx="1203704" cy="415781"/>
          </a:xfrm>
          <a:prstGeom prst="rect">
            <a:avLst/>
          </a:prstGeom>
          <a:noFill/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tIns="18000" bIns="18000" anchor="ctr"/>
          <a:lstStyle/>
          <a:p>
            <a:pPr marL="342900" eaLnBrk="0" hangingPunct="0"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물류 부서</a:t>
            </a:r>
            <a:endParaRPr lang="en-US" altLang="ko-KR" sz="1000" kern="0" dirty="0">
              <a:solidFill>
                <a:sysClr val="windowText" lastClr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eaLnBrk="0" hangingPunct="0">
              <a:defRPr/>
            </a:pP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(</a:t>
            </a:r>
            <a:r>
              <a:rPr lang="en-US" altLang="ko-KR" sz="750" kern="0" spc="-50" dirty="0" err="1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Mr.Dakowicz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이사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)</a:t>
            </a:r>
            <a:endParaRPr lang="ko-KR" altLang="en-US" sz="750" kern="0" spc="-50" dirty="0">
              <a:solidFill>
                <a:sysClr val="windowText" lastClr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44" name="Picture 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48" y="3707140"/>
            <a:ext cx="420100" cy="53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Rectangle 48"/>
          <p:cNvSpPr>
            <a:spLocks noChangeArrowheads="1"/>
          </p:cNvSpPr>
          <p:nvPr/>
        </p:nvSpPr>
        <p:spPr bwMode="auto">
          <a:xfrm>
            <a:off x="2218536" y="3816393"/>
            <a:ext cx="1261447" cy="415781"/>
          </a:xfrm>
          <a:prstGeom prst="rect">
            <a:avLst/>
          </a:prstGeom>
          <a:noFill/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tIns="18000" bIns="18000" anchor="ctr"/>
          <a:lstStyle/>
          <a:p>
            <a:pPr marL="342900" eaLnBrk="0" hangingPunct="0">
              <a:defRPr/>
            </a:pPr>
            <a:r>
              <a:rPr lang="ko-KR" altLang="en-US" sz="8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영업 부서</a:t>
            </a:r>
            <a:br>
              <a:rPr lang="en-US" altLang="ko-KR" sz="800" kern="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</a:b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(</a:t>
            </a:r>
            <a:r>
              <a:rPr lang="en-US" altLang="ko-KR" sz="750" kern="0" spc="-50" dirty="0" err="1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Ms.Barbara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이사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)</a:t>
            </a:r>
            <a:endParaRPr lang="ko-KR" altLang="en-US" sz="750" kern="0" spc="-50" dirty="0">
              <a:solidFill>
                <a:sysClr val="windowText" lastClr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46" name="Picture 6" descr="W:\Zdjecia\A_SESJE PROFESJONALNE\2013-sesja portretowa\DSC_38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24" y="3729627"/>
            <a:ext cx="420190" cy="50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8"/>
          <p:cNvSpPr>
            <a:spLocks noChangeArrowheads="1"/>
          </p:cNvSpPr>
          <p:nvPr/>
        </p:nvSpPr>
        <p:spPr bwMode="auto">
          <a:xfrm>
            <a:off x="3687618" y="3815199"/>
            <a:ext cx="1152000" cy="415781"/>
          </a:xfrm>
          <a:prstGeom prst="rect">
            <a:avLst/>
          </a:prstGeom>
          <a:noFill/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tIns="18000" bIns="18000" anchor="ctr"/>
          <a:lstStyle/>
          <a:p>
            <a:pPr marL="342900" eaLnBrk="0" hangingPunct="0"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품질 관리</a:t>
            </a:r>
            <a:br>
              <a:rPr lang="en-US" altLang="ko-KR" sz="800" kern="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</a:b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(</a:t>
            </a:r>
            <a:r>
              <a:rPr lang="en-US" altLang="ko-KR" sz="750" kern="0" spc="-50" dirty="0" err="1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Mrs.Renata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이사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)</a:t>
            </a:r>
            <a:endParaRPr lang="ko-KR" altLang="en-US" sz="750" kern="0" spc="-50" dirty="0">
              <a:solidFill>
                <a:sysClr val="windowText" lastClr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49" name="Picture 4" descr="W:\Zdjecia\A_SESJE PROFESJONALNE\2013-sesja portretowa\DSC_3779.jp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84" y="3729627"/>
            <a:ext cx="445094" cy="51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8044139" y="3815199"/>
            <a:ext cx="1152000" cy="415781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tIns="18000" bIns="18000" anchor="ctr"/>
          <a:lstStyle/>
          <a:p>
            <a:pPr marL="342900" eaLnBrk="0" hangingPunct="0"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인사</a:t>
            </a:r>
            <a:r>
              <a:rPr lang="en-US" altLang="ko-KR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총무</a:t>
            </a:r>
            <a:br>
              <a:rPr lang="en-US" altLang="ko-KR" sz="800" kern="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</a:b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(</a:t>
            </a:r>
            <a:r>
              <a:rPr lang="en-US" altLang="ko-KR" sz="750" kern="0" spc="-50" dirty="0" err="1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Mrs,Mariana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이사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)</a:t>
            </a:r>
            <a:endParaRPr lang="ko-KR" altLang="en-US" sz="750" kern="0" spc="-50" dirty="0">
              <a:solidFill>
                <a:sysClr val="windowText" lastClr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51" name="Picture 4" descr="W:\Zdjecia\A_SESJE PROFESJONALNE\2013-sesja portretowa\DSC_3644.jp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06" y="3708658"/>
            <a:ext cx="399582" cy="52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48"/>
          <p:cNvSpPr>
            <a:spLocks noChangeArrowheads="1"/>
          </p:cNvSpPr>
          <p:nvPr/>
        </p:nvSpPr>
        <p:spPr bwMode="auto">
          <a:xfrm>
            <a:off x="6537512" y="3781630"/>
            <a:ext cx="1152000" cy="415781"/>
          </a:xfrm>
          <a:prstGeom prst="rect">
            <a:avLst/>
          </a:prstGeom>
          <a:noFill/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tIns="18000" bIns="18000" anchor="ctr"/>
          <a:lstStyle/>
          <a:p>
            <a:pPr marL="342900" eaLnBrk="0" hangingPunct="0"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경영분석</a:t>
            </a:r>
            <a:br>
              <a:rPr lang="en-US" altLang="ko-KR" sz="800" kern="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</a:b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(</a:t>
            </a:r>
            <a:r>
              <a:rPr lang="en-US" altLang="ko-KR" sz="750" kern="0" spc="-50" dirty="0" err="1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Mr.Bogusz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이사</a:t>
            </a:r>
            <a:r>
              <a:rPr lang="en-US" altLang="ko-KR" sz="750" kern="0" spc="-50" dirty="0">
                <a:solidFill>
                  <a:sysClr val="windowText" lastClr="000000"/>
                </a:solidFill>
                <a:latin typeface="현대하모니 L" pitchFamily="18" charset="-127"/>
                <a:ea typeface="현대하모니 L" pitchFamily="18" charset="-127"/>
              </a:rPr>
              <a:t>)</a:t>
            </a:r>
            <a:endParaRPr lang="ko-KR" altLang="en-US" sz="750" kern="0" spc="-50" dirty="0">
              <a:solidFill>
                <a:sysClr val="windowText" lastClr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72" name="Picture 3" descr="C:\Users\irydzewska\Desktop\_MG_1209.jp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04" y="3708658"/>
            <a:ext cx="382904" cy="4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48"/>
          <p:cNvSpPr>
            <a:spLocks noChangeArrowheads="1"/>
          </p:cNvSpPr>
          <p:nvPr/>
        </p:nvSpPr>
        <p:spPr bwMode="auto">
          <a:xfrm>
            <a:off x="5146732" y="1448780"/>
            <a:ext cx="1893571" cy="5388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18000" bIns="18000" anchor="ctr"/>
          <a:lstStyle/>
          <a:p>
            <a:pPr marL="342900" algn="ctr" eaLnBrk="0" hangingPunct="0">
              <a:defRPr/>
            </a:pPr>
            <a:r>
              <a:rPr lang="ko-KR" altLang="en-US" sz="1100" kern="0" dirty="0" err="1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법인장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/CFO</a:t>
            </a:r>
          </a:p>
          <a:p>
            <a:pPr marL="342900" algn="ctr" eaLnBrk="0" hangingPunct="0">
              <a:defRPr/>
            </a:pPr>
            <a:r>
              <a:rPr lang="en-US" altLang="ko-KR" sz="900" b="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 b="0" kern="0" spc="-50" dirty="0" err="1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법인장</a:t>
            </a:r>
            <a:r>
              <a:rPr lang="en-US" altLang="ko-KR" sz="900" b="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 b="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재경업무</a:t>
            </a:r>
            <a:r>
              <a:rPr lang="en-US" altLang="ko-KR" sz="900" b="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900" b="0" kern="0" spc="-50" dirty="0">
              <a:solidFill>
                <a:sysClr val="windowText" lastClr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4" name="Rectangle 108"/>
          <p:cNvSpPr/>
          <p:nvPr/>
        </p:nvSpPr>
        <p:spPr>
          <a:xfrm>
            <a:off x="4997612" y="1404899"/>
            <a:ext cx="434340" cy="5516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  <a:alpha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endParaRPr lang="en-US" sz="7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5" name="Rectangle 109"/>
          <p:cNvSpPr/>
          <p:nvPr/>
        </p:nvSpPr>
        <p:spPr>
          <a:xfrm>
            <a:off x="5009995" y="1828521"/>
            <a:ext cx="414733" cy="128016"/>
          </a:xfrm>
          <a:prstGeom prst="rect">
            <a:avLst/>
          </a:prstGeom>
          <a:solidFill>
            <a:schemeClr val="bg1">
              <a:lumMod val="85000"/>
              <a:alpha val="49804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lvl="0" algn="ctr"/>
            <a:r>
              <a:rPr lang="ko-KR" altLang="en-US" sz="67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주일학 책임</a:t>
            </a:r>
            <a:endParaRPr lang="en-US" sz="67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6" name="그림 7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30" y="1312720"/>
            <a:ext cx="431522" cy="509029"/>
          </a:xfrm>
          <a:prstGeom prst="rect">
            <a:avLst/>
          </a:prstGeom>
        </p:spPr>
      </p:pic>
      <p:sp>
        <p:nvSpPr>
          <p:cNvPr id="77" name="Rounded Rectangle 107"/>
          <p:cNvSpPr/>
          <p:nvPr/>
        </p:nvSpPr>
        <p:spPr>
          <a:xfrm>
            <a:off x="5354085" y="1358544"/>
            <a:ext cx="324000" cy="137160"/>
          </a:xfrm>
          <a:prstGeom prst="roundRect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/>
            <a:r>
              <a:rPr kumimoji="1" lang="ko-KR" alt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주재원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Rectangle 48"/>
          <p:cNvSpPr>
            <a:spLocks noChangeArrowheads="1"/>
          </p:cNvSpPr>
          <p:nvPr/>
        </p:nvSpPr>
        <p:spPr bwMode="auto">
          <a:xfrm>
            <a:off x="5132102" y="2340960"/>
            <a:ext cx="1909348" cy="52404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18000" bIns="18000" anchor="ctr"/>
          <a:lstStyle/>
          <a:p>
            <a:pPr marL="342900" algn="ctr" eaLnBrk="0" hangingPunct="0">
              <a:defRPr/>
            </a:pPr>
            <a:r>
              <a:rPr lang="ko-KR" altLang="en-US" sz="110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운영주재원</a:t>
            </a:r>
            <a:endParaRPr lang="en-US" altLang="ko-KR" sz="1100" kern="0" spc="-50" dirty="0">
              <a:solidFill>
                <a:sysClr val="windowText" lastClr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algn="ctr" eaLnBrk="0" hangingPunct="0">
              <a:defRPr/>
            </a:pPr>
            <a:r>
              <a:rPr lang="en-US" altLang="ko-KR" sz="900" b="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(</a:t>
            </a:r>
            <a:r>
              <a:rPr lang="ko-KR" altLang="en-US" sz="900" b="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운영</a:t>
            </a:r>
            <a:r>
              <a:rPr lang="en-US" altLang="ko-KR" sz="900" b="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 b="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영업</a:t>
            </a:r>
            <a:r>
              <a:rPr lang="en-US" altLang="ko-KR" sz="900" b="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/IT) </a:t>
            </a:r>
            <a:endParaRPr lang="ko-KR" altLang="en-US" sz="900" b="0" kern="0" spc="-50" dirty="0">
              <a:solidFill>
                <a:sysClr val="windowText" lastClr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9" name="Rectangle 108"/>
          <p:cNvSpPr/>
          <p:nvPr/>
        </p:nvSpPr>
        <p:spPr>
          <a:xfrm>
            <a:off x="5010350" y="2271606"/>
            <a:ext cx="434340" cy="5516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  <a:alpha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endParaRPr lang="en-US" sz="7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Rectangle 109"/>
          <p:cNvSpPr/>
          <p:nvPr/>
        </p:nvSpPr>
        <p:spPr>
          <a:xfrm>
            <a:off x="5022733" y="2695228"/>
            <a:ext cx="414733" cy="128016"/>
          </a:xfrm>
          <a:prstGeom prst="rect">
            <a:avLst/>
          </a:prstGeom>
          <a:solidFill>
            <a:schemeClr val="bg1">
              <a:lumMod val="85000"/>
              <a:alpha val="49804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lvl="0" algn="ctr"/>
            <a:r>
              <a:rPr lang="ko-KR" altLang="en-US" sz="670" kern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김민호 책임</a:t>
            </a:r>
            <a:endParaRPr lang="en-US" sz="67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1" name="그림 80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50" y="2225730"/>
            <a:ext cx="427116" cy="484364"/>
          </a:xfrm>
          <a:prstGeom prst="rect">
            <a:avLst/>
          </a:prstGeom>
        </p:spPr>
      </p:pic>
      <p:sp>
        <p:nvSpPr>
          <p:cNvPr id="82" name="Rectangle 89"/>
          <p:cNvSpPr/>
          <p:nvPr/>
        </p:nvSpPr>
        <p:spPr>
          <a:xfrm>
            <a:off x="2199866" y="3592750"/>
            <a:ext cx="1116000" cy="45719"/>
          </a:xfrm>
          <a:prstGeom prst="rect">
            <a:avLst/>
          </a:prstGeom>
          <a:solidFill>
            <a:srgbClr val="002F8E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en-US" sz="7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3" name="Rectangle 89"/>
          <p:cNvSpPr/>
          <p:nvPr/>
        </p:nvSpPr>
        <p:spPr>
          <a:xfrm>
            <a:off x="3675906" y="3590844"/>
            <a:ext cx="1116000" cy="45719"/>
          </a:xfrm>
          <a:prstGeom prst="rect">
            <a:avLst/>
          </a:prstGeom>
          <a:solidFill>
            <a:srgbClr val="002F8E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en-US" sz="7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Rectangle 89"/>
          <p:cNvSpPr/>
          <p:nvPr/>
        </p:nvSpPr>
        <p:spPr>
          <a:xfrm>
            <a:off x="5055803" y="3581319"/>
            <a:ext cx="1116000" cy="45719"/>
          </a:xfrm>
          <a:prstGeom prst="rect">
            <a:avLst/>
          </a:prstGeom>
          <a:solidFill>
            <a:srgbClr val="002F8E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en-US" sz="7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5" name="Rectangle 89"/>
          <p:cNvSpPr/>
          <p:nvPr/>
        </p:nvSpPr>
        <p:spPr>
          <a:xfrm>
            <a:off x="6527651" y="3581319"/>
            <a:ext cx="1116000" cy="45719"/>
          </a:xfrm>
          <a:prstGeom prst="rect">
            <a:avLst/>
          </a:prstGeom>
          <a:solidFill>
            <a:srgbClr val="002F8E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en-US" sz="7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Rectangle 89"/>
          <p:cNvSpPr/>
          <p:nvPr/>
        </p:nvSpPr>
        <p:spPr>
          <a:xfrm>
            <a:off x="8003939" y="3571794"/>
            <a:ext cx="1116000" cy="45719"/>
          </a:xfrm>
          <a:prstGeom prst="rect">
            <a:avLst/>
          </a:prstGeom>
          <a:solidFill>
            <a:srgbClr val="002F8E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en-US" sz="7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8" name="Rectangle 48"/>
          <p:cNvSpPr>
            <a:spLocks noChangeArrowheads="1"/>
          </p:cNvSpPr>
          <p:nvPr/>
        </p:nvSpPr>
        <p:spPr bwMode="auto">
          <a:xfrm>
            <a:off x="3699680" y="4365104"/>
            <a:ext cx="1020795" cy="40466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kern="0" noProof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기사 트레이닝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9" name="Rectangle 48"/>
          <p:cNvSpPr>
            <a:spLocks noChangeArrowheads="1"/>
          </p:cNvSpPr>
          <p:nvPr/>
        </p:nvSpPr>
        <p:spPr bwMode="auto">
          <a:xfrm>
            <a:off x="3716181" y="4959456"/>
            <a:ext cx="1020795" cy="40466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클레임 </a:t>
            </a:r>
            <a:r>
              <a:rPr kumimoji="0" lang="ko-KR" altLang="en-US" sz="1000" b="0" kern="0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전담팀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1" name="Rectangle 48"/>
          <p:cNvSpPr>
            <a:spLocks noChangeArrowheads="1"/>
          </p:cNvSpPr>
          <p:nvPr/>
        </p:nvSpPr>
        <p:spPr bwMode="auto">
          <a:xfrm>
            <a:off x="791159" y="5574737"/>
            <a:ext cx="1020795" cy="404666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컴파운드관리팀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2" name="Rectangle 48"/>
          <p:cNvSpPr>
            <a:spLocks noChangeArrowheads="1"/>
          </p:cNvSpPr>
          <p:nvPr/>
        </p:nvSpPr>
        <p:spPr bwMode="auto">
          <a:xfrm>
            <a:off x="1100572" y="6121344"/>
            <a:ext cx="1020795" cy="404666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말라셰비체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3" name="Rectangle 48"/>
          <p:cNvSpPr>
            <a:spLocks noChangeArrowheads="1"/>
          </p:cNvSpPr>
          <p:nvPr/>
        </p:nvSpPr>
        <p:spPr bwMode="auto">
          <a:xfrm>
            <a:off x="776536" y="4384728"/>
            <a:ext cx="1020795" cy="40466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자차관리팀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4" name="Rectangle 48"/>
          <p:cNvSpPr>
            <a:spLocks noChangeArrowheads="1"/>
          </p:cNvSpPr>
          <p:nvPr/>
        </p:nvSpPr>
        <p:spPr bwMode="auto">
          <a:xfrm>
            <a:off x="782242" y="4968550"/>
            <a:ext cx="1020795" cy="40466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kern="0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실행사</a:t>
            </a:r>
            <a:r>
              <a:rPr kumimoji="0" lang="ko-KR" altLang="en-US" sz="1000" b="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kumimoji="0" lang="ko-KR" altLang="en-US" sz="1000" b="0" kern="0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관리팀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95" name="Elbow Connector 25"/>
          <p:cNvCxnSpPr>
            <a:endCxn id="92" idx="1"/>
          </p:cNvCxnSpPr>
          <p:nvPr/>
        </p:nvCxnSpPr>
        <p:spPr>
          <a:xfrm rot="16200000" flipH="1">
            <a:off x="762036" y="5985141"/>
            <a:ext cx="367658" cy="309413"/>
          </a:xfrm>
          <a:prstGeom prst="bentConnector2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48"/>
          <p:cNvSpPr>
            <a:spLocks noChangeArrowheads="1"/>
          </p:cNvSpPr>
          <p:nvPr/>
        </p:nvSpPr>
        <p:spPr bwMode="auto">
          <a:xfrm>
            <a:off x="2247468" y="4384728"/>
            <a:ext cx="1020795" cy="404666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kern="0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완성차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7" name="Rectangle 48"/>
          <p:cNvSpPr>
            <a:spLocks noChangeArrowheads="1"/>
          </p:cNvSpPr>
          <p:nvPr/>
        </p:nvSpPr>
        <p:spPr bwMode="auto">
          <a:xfrm>
            <a:off x="2252700" y="5559639"/>
            <a:ext cx="1020795" cy="410149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kern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해외거점영업팀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9" name="Rectangle 48"/>
          <p:cNvSpPr>
            <a:spLocks noChangeArrowheads="1"/>
          </p:cNvSpPr>
          <p:nvPr/>
        </p:nvSpPr>
        <p:spPr bwMode="auto">
          <a:xfrm>
            <a:off x="2440959" y="6112722"/>
            <a:ext cx="1020795" cy="404666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kern="0" noProof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각 해외영업사무소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100" name="Elbow Connector 25"/>
          <p:cNvCxnSpPr>
            <a:endCxn id="99" idx="1"/>
          </p:cNvCxnSpPr>
          <p:nvPr/>
        </p:nvCxnSpPr>
        <p:spPr>
          <a:xfrm rot="16200000" flipH="1">
            <a:off x="2152217" y="6026313"/>
            <a:ext cx="396846" cy="180637"/>
          </a:xfrm>
          <a:prstGeom prst="bentConnector2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48"/>
          <p:cNvSpPr>
            <a:spLocks noChangeArrowheads="1"/>
          </p:cNvSpPr>
          <p:nvPr/>
        </p:nvSpPr>
        <p:spPr bwMode="auto">
          <a:xfrm>
            <a:off x="6633739" y="4360998"/>
            <a:ext cx="1020795" cy="40466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lvl="0" indent="-85725"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0" kern="0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경분팀</a:t>
            </a:r>
            <a:endParaRPr kumimoji="0" lang="en-US" altLang="ko-KR" sz="1000" b="0" kern="0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2" name="Rectangle 48"/>
          <p:cNvSpPr>
            <a:spLocks noChangeArrowheads="1"/>
          </p:cNvSpPr>
          <p:nvPr/>
        </p:nvSpPr>
        <p:spPr bwMode="auto">
          <a:xfrm>
            <a:off x="6668509" y="4960792"/>
            <a:ext cx="1020795" cy="404666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P/I</a:t>
            </a:r>
            <a:r>
              <a:rPr kumimoji="0" lang="ko-KR" altLang="en-US" sz="1000" b="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팀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3" name="Rectangle 48"/>
          <p:cNvSpPr>
            <a:spLocks noChangeArrowheads="1"/>
          </p:cNvSpPr>
          <p:nvPr/>
        </p:nvSpPr>
        <p:spPr bwMode="auto">
          <a:xfrm>
            <a:off x="5103405" y="4360998"/>
            <a:ext cx="1020795" cy="404666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재정팀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4" name="Rectangle 48"/>
          <p:cNvSpPr>
            <a:spLocks noChangeArrowheads="1"/>
          </p:cNvSpPr>
          <p:nvPr/>
        </p:nvSpPr>
        <p:spPr bwMode="auto">
          <a:xfrm>
            <a:off x="5116066" y="4960792"/>
            <a:ext cx="1020795" cy="404666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회계팀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5" name="Rectangle 48"/>
          <p:cNvSpPr>
            <a:spLocks noChangeArrowheads="1"/>
          </p:cNvSpPr>
          <p:nvPr/>
        </p:nvSpPr>
        <p:spPr bwMode="auto">
          <a:xfrm>
            <a:off x="8108669" y="4384728"/>
            <a:ext cx="1020795" cy="40466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인사</a:t>
            </a:r>
          </a:p>
        </p:txBody>
      </p:sp>
      <p:sp>
        <p:nvSpPr>
          <p:cNvPr id="106" name="Rectangle 48"/>
          <p:cNvSpPr>
            <a:spLocks noChangeArrowheads="1"/>
          </p:cNvSpPr>
          <p:nvPr/>
        </p:nvSpPr>
        <p:spPr bwMode="auto">
          <a:xfrm>
            <a:off x="8111304" y="4968601"/>
            <a:ext cx="1020795" cy="40466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총무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2144688" y="1052736"/>
            <a:ext cx="5241961" cy="1980220"/>
          </a:xfrm>
          <a:prstGeom prst="rect">
            <a:avLst/>
          </a:prstGeom>
          <a:noFill/>
          <a:ln w="19050">
            <a:solidFill>
              <a:srgbClr val="0070C0">
                <a:alpha val="50000"/>
              </a:srgb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sz="7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498217" y="836712"/>
            <a:ext cx="2622922" cy="382209"/>
          </a:xfrm>
          <a:prstGeom prst="rect">
            <a:avLst/>
          </a:prstGeom>
          <a:solidFill>
            <a:srgbClr val="002F8E"/>
          </a:solidFill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현대하모니 L" pitchFamily="18" charset="-127"/>
                <a:ea typeface="현대하모니 L" pitchFamily="18" charset="-127"/>
              </a:rPr>
              <a:t>운영 이사회 </a:t>
            </a:r>
            <a:r>
              <a:rPr lang="en-US" altLang="ko-KR" sz="1100" dirty="0">
                <a:solidFill>
                  <a:schemeClr val="bg1"/>
                </a:solidFill>
                <a:latin typeface="현대하모니 L" pitchFamily="18" charset="-127"/>
                <a:ea typeface="현대하모니 L" pitchFamily="18" charset="-127"/>
              </a:rPr>
              <a:t>(Management Board)</a:t>
            </a:r>
            <a:endParaRPr lang="ko-KR" altLang="en-US" sz="1100" dirty="0">
              <a:solidFill>
                <a:schemeClr val="bg1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13" name="Rounded Rectangle 107"/>
          <p:cNvSpPr/>
          <p:nvPr/>
        </p:nvSpPr>
        <p:spPr>
          <a:xfrm>
            <a:off x="5394227" y="2260133"/>
            <a:ext cx="324000" cy="13716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/>
            <a:r>
              <a:rPr kumimoji="1" lang="ko-KR" alt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주재원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14" name="직선 연결선 44"/>
          <p:cNvCxnSpPr>
            <a:stCxn id="73" idx="2"/>
            <a:endCxn id="78" idx="0"/>
          </p:cNvCxnSpPr>
          <p:nvPr/>
        </p:nvCxnSpPr>
        <p:spPr>
          <a:xfrm flipH="1">
            <a:off x="6086776" y="1987583"/>
            <a:ext cx="0" cy="35337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48"/>
          <p:cNvSpPr>
            <a:spLocks noChangeArrowheads="1"/>
          </p:cNvSpPr>
          <p:nvPr/>
        </p:nvSpPr>
        <p:spPr bwMode="auto">
          <a:xfrm>
            <a:off x="2722272" y="1436716"/>
            <a:ext cx="1859600" cy="5388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18000" bIns="18000" anchor="ctr"/>
          <a:lstStyle/>
          <a:p>
            <a:pPr marL="342900" algn="ctr" eaLnBrk="0" hangingPunct="0">
              <a:defRPr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사장</a:t>
            </a:r>
            <a:endParaRPr lang="en-US" altLang="ko-KR" sz="1100" kern="0" dirty="0">
              <a:solidFill>
                <a:sysClr val="windowText" lastClr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algn="ctr" eaLnBrk="0" hangingPunct="0">
              <a:defRPr/>
            </a:pPr>
            <a:r>
              <a:rPr lang="en-US" altLang="ko-KR" sz="800" b="0" kern="0" dirty="0">
                <a:latin typeface="현대하모니 L" pitchFamily="18" charset="-127"/>
                <a:ea typeface="현대하모니 L" pitchFamily="18" charset="-127"/>
              </a:rPr>
              <a:t>(Elena </a:t>
            </a:r>
            <a:r>
              <a:rPr lang="en-US" altLang="ko-KR" sz="800" b="0" kern="0" dirty="0" err="1">
                <a:latin typeface="현대하모니 L" pitchFamily="18" charset="-127"/>
                <a:ea typeface="현대하모니 L" pitchFamily="18" charset="-127"/>
              </a:rPr>
              <a:t>Lukanowa</a:t>
            </a:r>
            <a:r>
              <a:rPr lang="en-US" altLang="ko-KR" sz="800" b="0" kern="0" dirty="0">
                <a:latin typeface="현대하모니 L" pitchFamily="18" charset="-127"/>
                <a:ea typeface="현대하모니 L" pitchFamily="18" charset="-127"/>
              </a:rPr>
              <a:t> – ’65</a:t>
            </a:r>
            <a:r>
              <a:rPr lang="ko-KR" altLang="en-US" sz="800" b="0" kern="0" dirty="0">
                <a:latin typeface="현대하모니 L" pitchFamily="18" charset="-127"/>
                <a:ea typeface="현대하모니 L" pitchFamily="18" charset="-127"/>
              </a:rPr>
              <a:t>年生</a:t>
            </a:r>
            <a:r>
              <a:rPr lang="en-US" altLang="ko-KR" sz="800" b="0" kern="0" dirty="0">
                <a:latin typeface="현대하모니 L" pitchFamily="18" charset="-127"/>
                <a:ea typeface="현대하모니 L" pitchFamily="18" charset="-127"/>
              </a:rPr>
              <a:t>)</a:t>
            </a:r>
            <a:endParaRPr lang="ko-KR" altLang="en-US" sz="800" b="0" kern="0" spc="-50" dirty="0">
              <a:solidFill>
                <a:sysClr val="windowText" lastClr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6" name="Rectangle 48"/>
          <p:cNvSpPr>
            <a:spLocks noChangeArrowheads="1"/>
          </p:cNvSpPr>
          <p:nvPr/>
        </p:nvSpPr>
        <p:spPr bwMode="auto">
          <a:xfrm>
            <a:off x="2707642" y="2328896"/>
            <a:ext cx="1874230" cy="52404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18000" bIns="18000" anchor="ctr"/>
          <a:lstStyle/>
          <a:p>
            <a:pPr marL="342900" algn="ctr" eaLnBrk="0" hangingPunct="0">
              <a:defRPr/>
            </a:pPr>
            <a:r>
              <a:rPr lang="ko-KR" altLang="en-US" sz="110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부사장 </a:t>
            </a:r>
            <a:r>
              <a:rPr lang="en-US" altLang="ko-KR" sz="110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100" kern="0" spc="-50" dirty="0">
                <a:solidFill>
                  <a:sysClr val="windowText" lastClr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창업자</a:t>
            </a:r>
            <a:endParaRPr lang="en-US" altLang="ko-KR" sz="1100" kern="0" spc="-50" dirty="0">
              <a:solidFill>
                <a:sysClr val="windowText" lastClr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15888" indent="-85725" algn="ctr" eaLnBrk="0" hangingPunct="0"/>
            <a:r>
              <a:rPr lang="en-US" altLang="ko-KR" sz="800" b="0" kern="0" dirty="0">
                <a:latin typeface="현대하모니 L" pitchFamily="18" charset="-127"/>
                <a:ea typeface="현대하모니 L" pitchFamily="18" charset="-127"/>
              </a:rPr>
              <a:t>       (Adam </a:t>
            </a:r>
            <a:r>
              <a:rPr lang="en-US" altLang="ko-KR" sz="800" b="0" kern="0" dirty="0" err="1">
                <a:latin typeface="현대하모니 L" pitchFamily="18" charset="-127"/>
                <a:ea typeface="현대하모니 L" pitchFamily="18" charset="-127"/>
              </a:rPr>
              <a:t>Bylgewski</a:t>
            </a:r>
            <a:r>
              <a:rPr lang="en-US" altLang="ko-KR" sz="800" b="0" kern="0" dirty="0">
                <a:latin typeface="현대하모니 L" pitchFamily="18" charset="-127"/>
                <a:ea typeface="현대하모니 L" pitchFamily="18" charset="-127"/>
              </a:rPr>
              <a:t> – ’56</a:t>
            </a:r>
            <a:r>
              <a:rPr lang="ko-KR" altLang="en-US" sz="800" b="0" kern="0" dirty="0">
                <a:latin typeface="현대하모니 L" pitchFamily="18" charset="-127"/>
                <a:ea typeface="현대하모니 L" pitchFamily="18" charset="-127"/>
              </a:rPr>
              <a:t>年生</a:t>
            </a:r>
            <a:r>
              <a:rPr lang="en-US" altLang="ko-KR" sz="800" b="0" kern="0" dirty="0">
                <a:latin typeface="현대하모니 L" pitchFamily="18" charset="-127"/>
                <a:ea typeface="현대하모니 L" pitchFamily="18" charset="-127"/>
              </a:rPr>
              <a:t>)</a:t>
            </a:r>
            <a:endParaRPr lang="en-US" altLang="ko-KR" sz="1000" b="0" kern="0" dirty="0"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b="18239"/>
          <a:stretch/>
        </p:blipFill>
        <p:spPr bwMode="auto">
          <a:xfrm>
            <a:off x="2454101" y="1312720"/>
            <a:ext cx="524092" cy="60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3"/>
          <a:stretch/>
        </p:blipFill>
        <p:spPr bwMode="auto">
          <a:xfrm>
            <a:off x="2474137" y="2207642"/>
            <a:ext cx="476399" cy="5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>
            <a:stCxn id="93" idx="0"/>
            <a:endCxn id="43" idx="2"/>
          </p:cNvCxnSpPr>
          <p:nvPr/>
        </p:nvCxnSpPr>
        <p:spPr>
          <a:xfrm flipV="1">
            <a:off x="1286934" y="4222126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 flipV="1">
            <a:off x="2792760" y="4221088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 flipV="1">
            <a:off x="4232920" y="4229880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5637076" y="4202668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149244" y="4185084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8625408" y="4238506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V="1">
            <a:off x="8625408" y="4814570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 flipV="1">
            <a:off x="7158036" y="4797152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V="1">
            <a:off x="5645868" y="4797152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4239016" y="4797152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48"/>
          <p:cNvSpPr>
            <a:spLocks noChangeArrowheads="1"/>
          </p:cNvSpPr>
          <p:nvPr/>
        </p:nvSpPr>
        <p:spPr bwMode="auto">
          <a:xfrm>
            <a:off x="2252700" y="4968550"/>
            <a:ext cx="1020795" cy="404666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kern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일반카</a:t>
            </a:r>
            <a:r>
              <a:rPr kumimoji="0" lang="ko-KR" altLang="en-US" sz="1000" b="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</a:t>
            </a:r>
            <a:endParaRPr kumimoji="0" lang="en-US" altLang="ko-KR" sz="1000" b="0" kern="0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 flipV="1">
            <a:off x="2789777" y="4814570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flipV="1">
            <a:off x="2787586" y="5391555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 flipV="1">
            <a:off x="1280592" y="4814868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 flipV="1">
            <a:off x="1278401" y="5397949"/>
            <a:ext cx="0" cy="162602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248117" y="617552"/>
            <a:ext cx="1983235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8" lvl="0" indent="-14288" defTabSz="1042988" eaLnBrk="0" latinLnBrk="0" hangingPunct="0">
              <a:lnSpc>
                <a:spcPct val="110000"/>
              </a:lnSpc>
              <a:defRPr/>
            </a:pPr>
            <a:r>
              <a:rPr kumimoji="0" lang="ko-KR" altLang="en-US" sz="1600" kern="0" dirty="0">
                <a:latin typeface="현대하모니 L" pitchFamily="18" charset="-127"/>
                <a:ea typeface="현대하모니 L" pitchFamily="18" charset="-127"/>
              </a:rPr>
              <a:t>□ </a:t>
            </a:r>
            <a:r>
              <a:rPr kumimoji="0" lang="ko-KR" altLang="en-US" sz="1600" kern="0" dirty="0" err="1">
                <a:latin typeface="현대하모니 L" pitchFamily="18" charset="-127"/>
                <a:ea typeface="현대하모니 L" pitchFamily="18" charset="-127"/>
              </a:rPr>
              <a:t>아담폴</a:t>
            </a:r>
            <a:r>
              <a:rPr kumimoji="0" lang="ko-KR" altLang="en-US" sz="1600" kern="0" dirty="0">
                <a:latin typeface="현대하모니 L" pitchFamily="18" charset="-127"/>
                <a:ea typeface="현대하모니 L" pitchFamily="18" charset="-127"/>
              </a:rPr>
              <a:t> 본사 조직도</a:t>
            </a:r>
            <a:endParaRPr kumimoji="0" lang="en-US" altLang="ko-KR" sz="1400" kern="0" dirty="0">
              <a:solidFill>
                <a:srgbClr val="0000FF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cxnSp>
        <p:nvCxnSpPr>
          <p:cNvPr id="134" name="직선 연결선 44"/>
          <p:cNvCxnSpPr/>
          <p:nvPr/>
        </p:nvCxnSpPr>
        <p:spPr>
          <a:xfrm flipH="1">
            <a:off x="3656856" y="1988840"/>
            <a:ext cx="0" cy="35337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473280" y="6356350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graphicFrame>
        <p:nvGraphicFramePr>
          <p:cNvPr id="87" name="Group 311">
            <a:extLst>
              <a:ext uri="{FF2B5EF4-FFF2-40B4-BE49-F238E27FC236}">
                <a16:creationId xmlns:a16="http://schemas.microsoft.com/office/drawing/2014/main" id="{5E68F4F8-1A91-4A33-9408-C0419B8A1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166975"/>
              </p:ext>
            </p:extLst>
          </p:nvPr>
        </p:nvGraphicFramePr>
        <p:xfrm>
          <a:off x="7574724" y="977257"/>
          <a:ext cx="2022792" cy="374591"/>
        </p:xfrm>
        <a:graphic>
          <a:graphicData uri="http://schemas.openxmlformats.org/drawingml/2006/table">
            <a:tbl>
              <a:tblPr/>
              <a:tblGrid>
                <a:gridCol w="674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391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주재원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현지인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계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67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명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1,535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명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1,537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명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0" name="직사각형 110">
            <a:extLst>
              <a:ext uri="{FF2B5EF4-FFF2-40B4-BE49-F238E27FC236}">
                <a16:creationId xmlns:a16="http://schemas.microsoft.com/office/drawing/2014/main" id="{80464ACD-BFE2-43CF-80BA-397CF89A2300}"/>
              </a:ext>
            </a:extLst>
          </p:cNvPr>
          <p:cNvSpPr/>
          <p:nvPr/>
        </p:nvSpPr>
        <p:spPr>
          <a:xfrm>
            <a:off x="7473280" y="732134"/>
            <a:ext cx="1375698" cy="248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42988" eaLnBrk="0" latinLnBrk="0" hangingPunct="0">
              <a:lnSpc>
                <a:spcPct val="110000"/>
              </a:lnSpc>
              <a:defRPr/>
            </a:pPr>
            <a:r>
              <a:rPr kumimoji="0" lang="en-US" altLang="ko-KR" sz="1050" b="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&lt;</a:t>
            </a:r>
            <a:r>
              <a:rPr kumimoji="0" lang="ko-KR" altLang="en-US" sz="1050" b="0" kern="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아담폴</a:t>
            </a:r>
            <a:r>
              <a:rPr kumimoji="0" lang="ko-KR" altLang="en-US" sz="1050" b="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그룹 총 인원</a:t>
            </a:r>
            <a:r>
              <a:rPr kumimoji="0" lang="en-US" altLang="ko-KR" sz="1050" b="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7492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173"/>
          <p:cNvSpPr/>
          <p:nvPr/>
        </p:nvSpPr>
        <p:spPr bwMode="auto">
          <a:xfrm>
            <a:off x="272480" y="548681"/>
            <a:ext cx="9289032" cy="5868652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90000" rIns="90000" bIns="90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042988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  <a:p>
            <a:pPr marL="171450" marR="0" lvl="0" indent="-171450" defTabSz="1042988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3.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아담폴 그룹 현황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 </a:t>
            </a:r>
            <a:endParaRPr lang="ko-KR" altLang="en-US" sz="2300" dirty="0">
              <a:latin typeface="현대하모니 M" pitchFamily="18" charset="-127"/>
              <a:ea typeface="현대하모니 M" pitchFamily="18" charset="-127"/>
              <a:cs typeface="+mj-cs"/>
            </a:endParaRPr>
          </a:p>
        </p:txBody>
      </p:sp>
      <p:cxnSp>
        <p:nvCxnSpPr>
          <p:cNvPr id="88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25"/>
          <p:cNvSpPr>
            <a:spLocks noChangeArrowheads="1"/>
          </p:cNvSpPr>
          <p:nvPr/>
        </p:nvSpPr>
        <p:spPr bwMode="auto">
          <a:xfrm>
            <a:off x="4197515" y="1160748"/>
            <a:ext cx="1403557" cy="449629"/>
          </a:xfrm>
          <a:prstGeom prst="rect">
            <a:avLst/>
          </a:prstGeom>
          <a:solidFill>
            <a:srgbClr val="002060"/>
          </a:solidFill>
          <a:ln w="12700" algn="ctr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 err="1">
                <a:solidFill>
                  <a:srgbClr val="FFFF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Adampol</a:t>
            </a:r>
            <a:r>
              <a:rPr lang="en-US" altLang="ko-KR" sz="1200" kern="0" dirty="0">
                <a:solidFill>
                  <a:srgbClr val="FFFF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S.A.</a:t>
            </a:r>
          </a:p>
        </p:txBody>
      </p:sp>
      <p:cxnSp>
        <p:nvCxnSpPr>
          <p:cNvPr id="260" name="직선 연결선 44"/>
          <p:cNvCxnSpPr/>
          <p:nvPr/>
        </p:nvCxnSpPr>
        <p:spPr>
          <a:xfrm>
            <a:off x="2144688" y="3558497"/>
            <a:ext cx="251610" cy="0"/>
          </a:xfrm>
          <a:prstGeom prst="line">
            <a:avLst/>
          </a:prstGeom>
          <a:ln>
            <a:solidFill>
              <a:srgbClr val="B2B2B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Elbow Connector 25"/>
          <p:cNvCxnSpPr>
            <a:cxnSpLocks/>
            <a:stCxn id="61" idx="0"/>
            <a:endCxn id="177" idx="2"/>
          </p:cNvCxnSpPr>
          <p:nvPr/>
        </p:nvCxnSpPr>
        <p:spPr>
          <a:xfrm rot="5400000" flipH="1" flipV="1">
            <a:off x="4155802" y="1453469"/>
            <a:ext cx="586584" cy="900400"/>
          </a:xfrm>
          <a:prstGeom prst="bentConnector3">
            <a:avLst>
              <a:gd name="adj1" fmla="val 50000"/>
            </a:avLst>
          </a:prstGeom>
          <a:ln>
            <a:solidFill>
              <a:srgbClr val="002F8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23"/>
          <p:cNvSpPr>
            <a:spLocks noChangeArrowheads="1"/>
          </p:cNvSpPr>
          <p:nvPr/>
        </p:nvSpPr>
        <p:spPr bwMode="auto">
          <a:xfrm>
            <a:off x="1537197" y="3140968"/>
            <a:ext cx="1332148" cy="4496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Vectura</a:t>
            </a:r>
            <a:r>
              <a:rPr kumimoji="0" lang="en-US" altLang="ko-KR" sz="1200" b="0" kern="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Invest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1" name="Rectangle 23"/>
          <p:cNvSpPr>
            <a:spLocks noChangeArrowheads="1"/>
          </p:cNvSpPr>
          <p:nvPr/>
        </p:nvSpPr>
        <p:spPr bwMode="auto">
          <a:xfrm>
            <a:off x="3332820" y="2196961"/>
            <a:ext cx="1332148" cy="449629"/>
          </a:xfrm>
          <a:prstGeom prst="rect">
            <a:avLst/>
          </a:prstGeom>
          <a:solidFill>
            <a:srgbClr val="002060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 M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2" name="Rectangle 23"/>
          <p:cNvSpPr>
            <a:spLocks noChangeArrowheads="1"/>
          </p:cNvSpPr>
          <p:nvPr/>
        </p:nvSpPr>
        <p:spPr bwMode="auto">
          <a:xfrm>
            <a:off x="5169024" y="2192430"/>
            <a:ext cx="1332148" cy="449629"/>
          </a:xfrm>
          <a:prstGeom prst="rect">
            <a:avLst/>
          </a:prstGeom>
          <a:solidFill>
            <a:srgbClr val="002060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Adampol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 Czech</a:t>
            </a:r>
          </a:p>
        </p:txBody>
      </p:sp>
      <p:sp>
        <p:nvSpPr>
          <p:cNvPr id="63" name="Rectangle 23"/>
          <p:cNvSpPr>
            <a:spLocks noChangeArrowheads="1"/>
          </p:cNvSpPr>
          <p:nvPr/>
        </p:nvSpPr>
        <p:spPr bwMode="auto">
          <a:xfrm>
            <a:off x="6969224" y="2196962"/>
            <a:ext cx="1332148" cy="449629"/>
          </a:xfrm>
          <a:prstGeom prst="rect">
            <a:avLst/>
          </a:prstGeom>
          <a:solidFill>
            <a:srgbClr val="002060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Adampol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 Slovakia</a:t>
            </a:r>
          </a:p>
        </p:txBody>
      </p:sp>
      <p:cxnSp>
        <p:nvCxnSpPr>
          <p:cNvPr id="68" name="Elbow Connector 25"/>
          <p:cNvCxnSpPr>
            <a:cxnSpLocks/>
            <a:stCxn id="60" idx="0"/>
            <a:endCxn id="177" idx="2"/>
          </p:cNvCxnSpPr>
          <p:nvPr/>
        </p:nvCxnSpPr>
        <p:spPr>
          <a:xfrm rot="5400000" flipH="1" flipV="1">
            <a:off x="2785987" y="1027662"/>
            <a:ext cx="1530591" cy="2696023"/>
          </a:xfrm>
          <a:prstGeom prst="bentConnector3">
            <a:avLst>
              <a:gd name="adj1" fmla="val 81020"/>
            </a:avLst>
          </a:prstGeom>
          <a:ln>
            <a:solidFill>
              <a:srgbClr val="002F8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25"/>
          <p:cNvCxnSpPr>
            <a:stCxn id="62" idx="0"/>
            <a:endCxn id="177" idx="2"/>
          </p:cNvCxnSpPr>
          <p:nvPr/>
        </p:nvCxnSpPr>
        <p:spPr>
          <a:xfrm rot="16200000" flipV="1">
            <a:off x="5076170" y="1433502"/>
            <a:ext cx="582053" cy="935804"/>
          </a:xfrm>
          <a:prstGeom prst="bentConnector3">
            <a:avLst>
              <a:gd name="adj1" fmla="val 50000"/>
            </a:avLst>
          </a:prstGeom>
          <a:ln>
            <a:solidFill>
              <a:srgbClr val="002F8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25"/>
          <p:cNvCxnSpPr>
            <a:stCxn id="63" idx="0"/>
            <a:endCxn id="177" idx="2"/>
          </p:cNvCxnSpPr>
          <p:nvPr/>
        </p:nvCxnSpPr>
        <p:spPr>
          <a:xfrm rot="16200000" flipV="1">
            <a:off x="5974004" y="535668"/>
            <a:ext cx="586585" cy="2736004"/>
          </a:xfrm>
          <a:prstGeom prst="bentConnector3">
            <a:avLst>
              <a:gd name="adj1" fmla="val 50000"/>
            </a:avLst>
          </a:prstGeom>
          <a:ln>
            <a:solidFill>
              <a:srgbClr val="002F8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196925"/>
              </p:ext>
            </p:extLst>
          </p:nvPr>
        </p:nvGraphicFramePr>
        <p:xfrm>
          <a:off x="740534" y="4257093"/>
          <a:ext cx="8424934" cy="2124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86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37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8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47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순 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법인명</a:t>
                      </a:r>
                      <a:endParaRPr lang="ko-KR" altLang="en-US" sz="12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국가</a:t>
                      </a:r>
                      <a:endParaRPr lang="ko-KR" altLang="en-US" sz="12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소재지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설립연도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주요 사업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 고</a:t>
                      </a:r>
                      <a:endParaRPr lang="ko-KR" altLang="en-US" sz="12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endParaRPr lang="en-US" altLang="ko-KR" sz="1100" b="0" i="0" u="none" strike="noStrike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Adampol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S.A.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폴란드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Bialystok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1990.12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완성차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운송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일반운송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보관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통관 등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본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사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</a:t>
                      </a:r>
                      <a:endParaRPr lang="en-US" altLang="ko-KR" sz="1100" b="0" i="0" u="none" strike="noStrike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Vectura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Moscow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2003.11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완성차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운송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일반화물 운송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</a:t>
                      </a:r>
                      <a:endParaRPr lang="en-US" altLang="ko-KR" sz="1100" b="0" i="0" u="none" strike="noStrike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독일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Salzgitter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2011.08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완성차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운송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Adampol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Czech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체코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Nosovice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2015.06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HMMC VPC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Adampol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Slovakia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슬로바키아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Zilina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2016.01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KMS VPC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Vectura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Invest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Moscow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2014.12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완성차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보관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포드솔러스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Vectura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</a:t>
                      </a:r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자회사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248117" y="617552"/>
            <a:ext cx="306365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8" lvl="0" indent="-14288" defTabSz="1042988" eaLnBrk="0" latinLnBrk="0" hangingPunct="0">
              <a:lnSpc>
                <a:spcPct val="110000"/>
              </a:lnSpc>
              <a:defRPr/>
            </a:pPr>
            <a:r>
              <a:rPr kumimoji="0" lang="ko-KR" altLang="en-US" sz="1600" kern="0" dirty="0">
                <a:latin typeface="현대하모니 L" pitchFamily="18" charset="-127"/>
                <a:ea typeface="현대하모니 L" pitchFamily="18" charset="-127"/>
              </a:rPr>
              <a:t>□ </a:t>
            </a:r>
            <a:r>
              <a:rPr kumimoji="0" lang="ko-KR" altLang="en-US" sz="1600" kern="0" dirty="0" err="1">
                <a:latin typeface="현대하모니 L" pitchFamily="18" charset="-127"/>
                <a:ea typeface="현대하모니 L" pitchFamily="18" charset="-127"/>
              </a:rPr>
              <a:t>아담폴</a:t>
            </a:r>
            <a:r>
              <a:rPr kumimoji="0" lang="ko-KR" altLang="en-US" sz="1600" kern="0" dirty="0">
                <a:latin typeface="현대하모니 L" pitchFamily="18" charset="-127"/>
                <a:ea typeface="현대하모니 L" pitchFamily="18" charset="-127"/>
              </a:rPr>
              <a:t> 자회사 현황 및 지분 관계</a:t>
            </a:r>
            <a:endParaRPr kumimoji="0" lang="en-US" altLang="ko-KR" sz="1400" kern="0" dirty="0">
              <a:solidFill>
                <a:srgbClr val="0000FF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5867" y="1170376"/>
            <a:ext cx="1550424" cy="474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00" lvl="0" indent="-108000" defTabSz="1042988" eaLnBrk="0" latinLnBrk="0" hangingPunct="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kern="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글로비스유럽</a:t>
            </a:r>
            <a:r>
              <a:rPr kumimoji="0" lang="en-US" altLang="ko-KR" sz="1200" b="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: 70%</a:t>
            </a:r>
          </a:p>
          <a:p>
            <a:pPr marL="108000" lvl="0" indent="-108000" defTabSz="1042988" eaLnBrk="0" latinLnBrk="0" hangingPunct="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현지경영진 </a:t>
            </a:r>
            <a:r>
              <a:rPr kumimoji="0" lang="en-US" altLang="ko-KR" sz="1200" b="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30</a:t>
            </a:r>
            <a:r>
              <a:rPr kumimoji="0" lang="en-US" altLang="ko-KR" sz="1100" b="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%</a:t>
            </a:r>
          </a:p>
        </p:txBody>
      </p:sp>
      <p:sp>
        <p:nvSpPr>
          <p:cNvPr id="160" name="Rectangle 23"/>
          <p:cNvSpPr>
            <a:spLocks noChangeArrowheads="1"/>
          </p:cNvSpPr>
          <p:nvPr/>
        </p:nvSpPr>
        <p:spPr bwMode="auto">
          <a:xfrm>
            <a:off x="1532620" y="2196962"/>
            <a:ext cx="1332148" cy="449629"/>
          </a:xfrm>
          <a:prstGeom prst="rect">
            <a:avLst/>
          </a:prstGeom>
          <a:solidFill>
            <a:srgbClr val="002060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tIns="18000" bIns="1800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Vectura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502140" y="6412247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8559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4.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</a:rPr>
              <a:t>아담폴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주요 사업 현황</a:t>
            </a:r>
            <a:endParaRPr lang="ko-KR" altLang="en-US" sz="2300" dirty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1" name="직사각형 4"/>
          <p:cNvSpPr/>
          <p:nvPr/>
        </p:nvSpPr>
        <p:spPr bwMode="auto">
          <a:xfrm>
            <a:off x="371622" y="1340767"/>
            <a:ext cx="2988658" cy="22682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유럽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러시아 내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3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완성차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수송 사업 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</a:t>
            </a:r>
            <a:r>
              <a:rPr lang="en-US" altLang="ko-KR" sz="1200" b="0" dirty="0">
                <a:solidFill>
                  <a:srgbClr val="002F8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200" b="0" dirty="0" err="1">
                <a:solidFill>
                  <a:srgbClr val="002F8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아담폴의</a:t>
            </a:r>
            <a:r>
              <a:rPr lang="ko-KR" altLang="en-US" sz="1200" b="0" dirty="0">
                <a:solidFill>
                  <a:srgbClr val="002F8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핵심 </a:t>
            </a:r>
            <a:r>
              <a:rPr lang="ko-KR" altLang="en-US" sz="1200" b="0" dirty="0" err="1">
                <a:solidFill>
                  <a:srgbClr val="002F8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사업군</a:t>
            </a:r>
            <a:endParaRPr lang="en-US" altLang="ko-KR" sz="1200" b="0" dirty="0">
              <a:solidFill>
                <a:srgbClr val="002F8E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전체 매출 비중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83%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고객사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3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그룹사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(GEU/GRU),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포드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BMW, FIAT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자차 차량 및 직영기사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현황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- </a:t>
            </a:r>
            <a:r>
              <a:rPr lang="ko-KR" altLang="en-US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자차 </a:t>
            </a: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415</a:t>
            </a:r>
            <a:r>
              <a:rPr lang="ko-KR" altLang="en-US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대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" name="직사각형 57"/>
          <p:cNvSpPr/>
          <p:nvPr/>
        </p:nvSpPr>
        <p:spPr>
          <a:xfrm>
            <a:off x="371722" y="944724"/>
            <a:ext cx="2988232" cy="360040"/>
          </a:xfrm>
          <a:prstGeom prst="rect">
            <a:avLst/>
          </a:prstGeom>
          <a:solidFill>
            <a:srgbClr val="002F8E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latin typeface="현대하모니 M" pitchFamily="18" charset="-127"/>
                <a:ea typeface="현대하모니 M" pitchFamily="18" charset="-127"/>
              </a:rPr>
              <a:t>1.T/P (</a:t>
            </a:r>
            <a:r>
              <a:rPr lang="ko-KR" altLang="en-US" sz="1400" dirty="0" err="1">
                <a:latin typeface="현대하모니 M" pitchFamily="18" charset="-127"/>
                <a:ea typeface="현대하모니 M" pitchFamily="18" charset="-127"/>
              </a:rPr>
              <a:t>완성차</a:t>
            </a:r>
            <a:r>
              <a:rPr lang="ko-KR" altLang="en-US" sz="1400" dirty="0">
                <a:latin typeface="현대하모니 M" pitchFamily="18" charset="-127"/>
                <a:ea typeface="현대하모니 M" pitchFamily="18" charset="-127"/>
              </a:rPr>
              <a:t> 수송</a:t>
            </a:r>
            <a:r>
              <a:rPr lang="en-US" altLang="ko-KR" sz="1400" dirty="0"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sp>
        <p:nvSpPr>
          <p:cNvPr id="13" name="직사각형 57"/>
          <p:cNvSpPr/>
          <p:nvPr/>
        </p:nvSpPr>
        <p:spPr>
          <a:xfrm>
            <a:off x="6645168" y="944724"/>
            <a:ext cx="2977725" cy="360040"/>
          </a:xfrm>
          <a:prstGeom prst="rect">
            <a:avLst/>
          </a:prstGeom>
          <a:solidFill>
            <a:srgbClr val="002F8E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latin typeface="현대하모니 M" pitchFamily="18" charset="-127"/>
                <a:ea typeface="현대하모니 M" pitchFamily="18" charset="-127"/>
              </a:rPr>
              <a:t>3.</a:t>
            </a:r>
            <a:r>
              <a:rPr lang="ko-KR" altLang="en-US" sz="1400" dirty="0">
                <a:latin typeface="현대하모니 M" pitchFamily="18" charset="-127"/>
                <a:ea typeface="현대하모니 M" pitchFamily="18" charset="-127"/>
              </a:rPr>
              <a:t>일반 화물 </a:t>
            </a:r>
            <a:endParaRPr lang="en-US" altLang="ko-KR" sz="1400" dirty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4" name="직사각형 4"/>
          <p:cNvSpPr/>
          <p:nvPr/>
        </p:nvSpPr>
        <p:spPr bwMode="auto">
          <a:xfrm>
            <a:off x="6653840" y="1347129"/>
            <a:ext cx="2968727" cy="2261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컨테이너 및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Tilt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트럭 운송 사업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</a:t>
            </a: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- 2014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년 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6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월 부 일반 화물 사업 개시</a:t>
            </a:r>
            <a:endParaRPr lang="en-US" altLang="ko-KR" sz="12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전체 매출 비중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5%</a:t>
            </a: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-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운송 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2.9%,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보관 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2.1%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아이템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자동차 부품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공산품 外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실행사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차량 운영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자차 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5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대 보유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5" name="직사각형 4"/>
          <p:cNvSpPr/>
          <p:nvPr/>
        </p:nvSpPr>
        <p:spPr bwMode="auto">
          <a:xfrm>
            <a:off x="3548844" y="1340767"/>
            <a:ext cx="2925471" cy="22682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HMMC/KMS VPC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사업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-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업무 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이송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검사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방청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치장 등</a:t>
            </a:r>
            <a:endParaRPr lang="en-US" altLang="ko-KR" sz="12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fontAlgn="ctr">
              <a:lnSpc>
                <a:spcPct val="150000"/>
              </a:lnSpc>
              <a:defRPr/>
            </a:pPr>
            <a:endParaRPr lang="en-US" altLang="ko-KR" sz="2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ts val="19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전체 매출 비중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7%</a:t>
            </a:r>
          </a:p>
          <a:p>
            <a:pPr marL="171450" indent="-171450" fontAlgn="ctr">
              <a:buFont typeface="Wingdings" panose="05000000000000000000" pitchFamily="2" charset="2"/>
              <a:buChar char="Ø"/>
              <a:defRPr/>
            </a:pPr>
            <a:endParaRPr lang="en-US" altLang="ko-KR" sz="2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ts val="19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고객사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GCZ, GSK</a:t>
            </a:r>
          </a:p>
          <a:p>
            <a:pPr marL="171450" indent="-171450" fontAlgn="ctr">
              <a:buFont typeface="Wingdings" panose="05000000000000000000" pitchFamily="2" charset="2"/>
              <a:buChar char="Ø"/>
              <a:defRPr/>
            </a:pPr>
            <a:endParaRPr lang="en-US" altLang="ko-KR" sz="2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ts val="19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사업 착수 시점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</a:p>
          <a:p>
            <a:pPr fontAlgn="ctr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- HMMC : ’15.06</a:t>
            </a:r>
          </a:p>
          <a:p>
            <a:pPr fontAlgn="ctr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- KMS : ’16.01</a:t>
            </a:r>
            <a:r>
              <a:rPr lang="ko-KR" altLang="en-US" sz="1200" b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200" b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직사각형 57"/>
          <p:cNvSpPr/>
          <p:nvPr/>
        </p:nvSpPr>
        <p:spPr>
          <a:xfrm>
            <a:off x="3548944" y="944724"/>
            <a:ext cx="2925404" cy="360040"/>
          </a:xfrm>
          <a:prstGeom prst="rect">
            <a:avLst/>
          </a:prstGeom>
          <a:solidFill>
            <a:srgbClr val="002F8E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latin typeface="현대하모니 M" pitchFamily="18" charset="-127"/>
                <a:ea typeface="현대하모니 M" pitchFamily="18" charset="-127"/>
              </a:rPr>
              <a:t>2.VPC</a:t>
            </a:r>
          </a:p>
        </p:txBody>
      </p:sp>
      <p:sp>
        <p:nvSpPr>
          <p:cNvPr id="17" name="직사각형 57"/>
          <p:cNvSpPr/>
          <p:nvPr/>
        </p:nvSpPr>
        <p:spPr>
          <a:xfrm>
            <a:off x="3548943" y="3717032"/>
            <a:ext cx="2925405" cy="360040"/>
          </a:xfrm>
          <a:prstGeom prst="rect">
            <a:avLst/>
          </a:prstGeom>
          <a:solidFill>
            <a:srgbClr val="002F8E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latin typeface="현대하모니 M" pitchFamily="18" charset="-127"/>
                <a:ea typeface="현대하모니 M" pitchFamily="18" charset="-127"/>
              </a:rPr>
              <a:t>5. </a:t>
            </a:r>
            <a:r>
              <a:rPr lang="ko-KR" altLang="en-US" sz="1400" dirty="0">
                <a:latin typeface="현대하모니 M" pitchFamily="18" charset="-127"/>
                <a:ea typeface="현대하모니 M" pitchFamily="18" charset="-127"/>
              </a:rPr>
              <a:t>기타</a:t>
            </a:r>
            <a:endParaRPr lang="en-US" altLang="ko-KR" sz="1400" dirty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8" name="직사각형 4"/>
          <p:cNvSpPr/>
          <p:nvPr/>
        </p:nvSpPr>
        <p:spPr bwMode="auto">
          <a:xfrm>
            <a:off x="3548944" y="4119437"/>
            <a:ext cx="2916224" cy="23955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정비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트럭 </a:t>
            </a:r>
            <a:r>
              <a:rPr lang="ko-KR" altLang="en-US" sz="13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렌트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통관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 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기타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-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트럭 정비 사업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2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자차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외부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-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트럭 </a:t>
            </a:r>
            <a:r>
              <a:rPr lang="ko-KR" altLang="en-US" sz="12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렌트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사업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2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실행사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70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대</a:t>
            </a:r>
            <a:r>
              <a:rPr lang="en-US" altLang="ko-KR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  <a:r>
              <a:rPr lang="ko-KR" altLang="en-US" sz="12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外</a:t>
            </a:r>
            <a:endParaRPr lang="en-US" altLang="ko-KR" sz="12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전체 매출 비중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2%</a:t>
            </a:r>
          </a:p>
        </p:txBody>
      </p:sp>
      <p:pic>
        <p:nvPicPr>
          <p:cNvPr id="1026" name="Picture 2" descr="D:\모든 업무\완성차물류팀\각종 양식\파워포인트 샘플\img_2225_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r="6358"/>
          <a:stretch/>
        </p:blipFill>
        <p:spPr bwMode="auto">
          <a:xfrm>
            <a:off x="2036676" y="2600908"/>
            <a:ext cx="1234048" cy="9529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712" y="2816932"/>
            <a:ext cx="1293863" cy="756085"/>
          </a:xfrm>
          <a:prstGeom prst="rect">
            <a:avLst/>
          </a:prstGeom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48"/>
          <a:stretch/>
        </p:blipFill>
        <p:spPr>
          <a:xfrm>
            <a:off x="4985574" y="5589240"/>
            <a:ext cx="1407586" cy="842359"/>
          </a:xfrm>
          <a:prstGeom prst="rect">
            <a:avLst/>
          </a:prstGeom>
          <a:effectLst/>
        </p:spPr>
      </p:pic>
      <p:cxnSp>
        <p:nvCxnSpPr>
          <p:cNvPr id="19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57"/>
          <p:cNvSpPr/>
          <p:nvPr/>
        </p:nvSpPr>
        <p:spPr>
          <a:xfrm>
            <a:off x="371621" y="3717032"/>
            <a:ext cx="2988333" cy="360040"/>
          </a:xfrm>
          <a:prstGeom prst="rect">
            <a:avLst/>
          </a:prstGeom>
          <a:solidFill>
            <a:srgbClr val="002F8E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latin typeface="현대하모니 M" pitchFamily="18" charset="-127"/>
                <a:ea typeface="현대하모니 M" pitchFamily="18" charset="-127"/>
              </a:rPr>
              <a:t>4. </a:t>
            </a:r>
            <a:r>
              <a:rPr lang="ko-KR" altLang="en-US" sz="1400" dirty="0" err="1">
                <a:latin typeface="현대하모니 M" pitchFamily="18" charset="-127"/>
                <a:ea typeface="현대하모니 M" pitchFamily="18" charset="-127"/>
              </a:rPr>
              <a:t>컴파운드</a:t>
            </a:r>
            <a:endParaRPr lang="en-US" altLang="ko-KR" sz="1400" dirty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1" name="직사각형 4"/>
          <p:cNvSpPr/>
          <p:nvPr/>
        </p:nvSpPr>
        <p:spPr bwMode="auto">
          <a:xfrm>
            <a:off x="380330" y="4119437"/>
            <a:ext cx="2979624" cy="23955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컴파운드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내 차량 보관 사업 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전체 매출 비중 </a:t>
            </a:r>
            <a:r>
              <a:rPr lang="en-US" altLang="ko-KR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3%</a:t>
            </a: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사업장 </a:t>
            </a:r>
            <a:endParaRPr lang="en-US" altLang="ko-KR" sz="13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- </a:t>
            </a:r>
            <a:r>
              <a:rPr lang="ko-KR" altLang="en-US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폴란드 </a:t>
            </a:r>
            <a:r>
              <a:rPr lang="ko-KR" altLang="en-US" sz="11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말라셰비체</a:t>
            </a: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(460,000 m²</a:t>
            </a: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- </a:t>
            </a:r>
            <a:r>
              <a:rPr lang="ko-KR" altLang="en-US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폴란드 </a:t>
            </a:r>
            <a:r>
              <a:rPr lang="ko-KR" altLang="en-US" sz="11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그단스크</a:t>
            </a: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항구</a:t>
            </a: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- </a:t>
            </a:r>
            <a:r>
              <a:rPr lang="ko-KR" altLang="en-US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러시아 </a:t>
            </a:r>
            <a:r>
              <a:rPr lang="ko-KR" altLang="en-US" sz="11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나베르니첼니</a:t>
            </a: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</a:p>
          <a:p>
            <a:pPr fontAlgn="ctr">
              <a:lnSpc>
                <a:spcPct val="15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- </a:t>
            </a:r>
            <a:r>
              <a:rPr lang="ko-KR" altLang="en-US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폴란드 </a:t>
            </a:r>
            <a:r>
              <a:rPr lang="ko-KR" altLang="en-US" sz="1100" b="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티히</a:t>
            </a:r>
            <a:r>
              <a:rPr lang="ko-KR" altLang="en-US" sz="1100" b="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altLang="ko-KR" sz="1100" b="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2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0"/>
          <a:stretch/>
        </p:blipFill>
        <p:spPr bwMode="auto">
          <a:xfrm>
            <a:off x="5169024" y="2600908"/>
            <a:ext cx="1223971" cy="91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:\모든 업무\완성차물류팀\각종 양식\파워포인트 샘플\zgf_6766_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69" y="5631125"/>
            <a:ext cx="1234047" cy="82221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74089" y="5077613"/>
            <a:ext cx="237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248117" y="617552"/>
            <a:ext cx="162416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8" lvl="0" indent="-14288" defTabSz="1042988" eaLnBrk="0" latinLnBrk="0" hangingPunct="0">
              <a:lnSpc>
                <a:spcPct val="110000"/>
              </a:lnSpc>
              <a:defRPr/>
            </a:pPr>
            <a:r>
              <a:rPr kumimoji="0" lang="ko-KR" altLang="en-US" sz="1600" kern="0" dirty="0">
                <a:latin typeface="현대하모니 L" pitchFamily="18" charset="-127"/>
                <a:ea typeface="현대하모니 L" pitchFamily="18" charset="-127"/>
              </a:rPr>
              <a:t>□ 주요 사업 부문</a:t>
            </a:r>
            <a:endParaRPr kumimoji="0" lang="en-US" altLang="ko-KR" sz="1400" kern="0" dirty="0">
              <a:solidFill>
                <a:srgbClr val="0000FF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119083"/>
              </p:ext>
            </p:extLst>
          </p:nvPr>
        </p:nvGraphicFramePr>
        <p:xfrm>
          <a:off x="6825208" y="4260745"/>
          <a:ext cx="2700300" cy="2408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6" name="Rectangle 119"/>
          <p:cNvSpPr>
            <a:spLocks noChangeArrowheads="1"/>
          </p:cNvSpPr>
          <p:nvPr/>
        </p:nvSpPr>
        <p:spPr bwMode="auto">
          <a:xfrm>
            <a:off x="7005619" y="3753036"/>
            <a:ext cx="223185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en-US" altLang="ko-KR" sz="1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&lt;</a:t>
            </a:r>
            <a:r>
              <a:rPr lang="ko-KR" altLang="en-US" sz="1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사업부문별 매출 비중</a:t>
            </a:r>
            <a:r>
              <a:rPr lang="en-US" altLang="ko-KR" sz="1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&gt;</a:t>
            </a:r>
            <a:endParaRPr lang="en-US" altLang="ko-KR" sz="1200" b="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8" name="Rectangle 119"/>
          <p:cNvSpPr>
            <a:spLocks noChangeArrowheads="1"/>
          </p:cNvSpPr>
          <p:nvPr/>
        </p:nvSpPr>
        <p:spPr bwMode="auto">
          <a:xfrm>
            <a:off x="7968487" y="4113076"/>
            <a:ext cx="440897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ko-KR" altLang="en-US" sz="1050" dirty="0">
                <a:latin typeface="현대하모니 L" pitchFamily="18" charset="-127"/>
                <a:ea typeface="현대하모니 L" pitchFamily="18" charset="-127"/>
              </a:rPr>
              <a:t>기타</a:t>
            </a:r>
            <a:endParaRPr lang="en-US" altLang="ko-KR" sz="1050" b="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29" name="Rectangle 119"/>
          <p:cNvSpPr>
            <a:spLocks noChangeArrowheads="1"/>
          </p:cNvSpPr>
          <p:nvPr/>
        </p:nvSpPr>
        <p:spPr bwMode="auto">
          <a:xfrm>
            <a:off x="6609184" y="4617712"/>
            <a:ext cx="728046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ko-KR" altLang="en-US" sz="1050" dirty="0">
                <a:latin typeface="현대하모니 L" pitchFamily="18" charset="-127"/>
                <a:ea typeface="현대하모니 L" pitchFamily="18" charset="-127"/>
              </a:rPr>
              <a:t>일반화물</a:t>
            </a:r>
            <a:endParaRPr lang="en-US" altLang="ko-KR" sz="105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0" name="Rectangle 119"/>
          <p:cNvSpPr>
            <a:spLocks noChangeArrowheads="1"/>
          </p:cNvSpPr>
          <p:nvPr/>
        </p:nvSpPr>
        <p:spPr bwMode="auto">
          <a:xfrm>
            <a:off x="7021100" y="4308266"/>
            <a:ext cx="560192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en-US" altLang="ko-KR" sz="1050" dirty="0">
                <a:latin typeface="현대하모니 L" pitchFamily="18" charset="-127"/>
                <a:ea typeface="현대하모니 L" pitchFamily="18" charset="-127"/>
              </a:rPr>
              <a:t>VPC</a:t>
            </a:r>
          </a:p>
        </p:txBody>
      </p:sp>
      <p:sp>
        <p:nvSpPr>
          <p:cNvPr id="31" name="Rectangle 119"/>
          <p:cNvSpPr>
            <a:spLocks noChangeArrowheads="1"/>
          </p:cNvSpPr>
          <p:nvPr/>
        </p:nvSpPr>
        <p:spPr bwMode="auto">
          <a:xfrm>
            <a:off x="7365268" y="4113076"/>
            <a:ext cx="822440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ko-KR" altLang="en-US" sz="1050" dirty="0" err="1">
                <a:latin typeface="현대하모니 L" pitchFamily="18" charset="-127"/>
                <a:ea typeface="현대하모니 L" pitchFamily="18" charset="-127"/>
              </a:rPr>
              <a:t>컴파운드</a:t>
            </a:r>
            <a:endParaRPr lang="en-US" altLang="ko-KR" sz="1050" b="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2" name="Rectangle 119"/>
          <p:cNvSpPr>
            <a:spLocks noChangeArrowheads="1"/>
          </p:cNvSpPr>
          <p:nvPr/>
        </p:nvSpPr>
        <p:spPr bwMode="auto">
          <a:xfrm>
            <a:off x="8223712" y="5281463"/>
            <a:ext cx="72008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en-US" altLang="ko-KR" sz="1400" dirty="0">
                <a:latin typeface="현대하모니 L" pitchFamily="18" charset="-127"/>
                <a:ea typeface="현대하모니 L" pitchFamily="18" charset="-127"/>
              </a:rPr>
              <a:t>T/P</a:t>
            </a:r>
            <a:endParaRPr lang="en-US" altLang="ko-KR" sz="1400" b="0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8325476" y="5589240"/>
            <a:ext cx="443948" cy="30400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02140" y="6412247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037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5.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연간 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T/P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</a:rPr>
              <a:t>수송 물량 </a:t>
            </a:r>
          </a:p>
        </p:txBody>
      </p:sp>
      <p:cxnSp>
        <p:nvCxnSpPr>
          <p:cNvPr id="19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8117" y="617552"/>
            <a:ext cx="2823209" cy="330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8" lvl="0" indent="-14288" defTabSz="1042988" eaLnBrk="0" latinLnBrk="0" hangingPunct="0">
              <a:lnSpc>
                <a:spcPct val="110000"/>
              </a:lnSpc>
              <a:defRPr/>
            </a:pPr>
            <a:r>
              <a:rPr kumimoji="0" lang="ko-KR" altLang="en-US" sz="1600" kern="0" dirty="0">
                <a:latin typeface="현대하모니 L" pitchFamily="18" charset="-127"/>
                <a:ea typeface="현대하모니 L" pitchFamily="18" charset="-127"/>
              </a:rPr>
              <a:t>□ 아담폴 그룹 연도별 운송 대수</a:t>
            </a:r>
            <a:endParaRPr kumimoji="0" lang="en-US" altLang="ko-KR" sz="1400" kern="0" dirty="0">
              <a:solidFill>
                <a:srgbClr val="0000FF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graphicFrame>
        <p:nvGraphicFramePr>
          <p:cNvPr id="34" name="Wykres 26">
            <a:extLst>
              <a:ext uri="{FF2B5EF4-FFF2-40B4-BE49-F238E27FC236}">
                <a16:creationId xmlns:a16="http://schemas.microsoft.com/office/drawing/2014/main" id="{477E5A08-1D63-4A9B-8FF0-DE18B52447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5925469"/>
              </p:ext>
            </p:extLst>
          </p:nvPr>
        </p:nvGraphicFramePr>
        <p:xfrm>
          <a:off x="848544" y="1628800"/>
          <a:ext cx="8398880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Prostokąt 9">
            <a:extLst>
              <a:ext uri="{FF2B5EF4-FFF2-40B4-BE49-F238E27FC236}">
                <a16:creationId xmlns:a16="http://schemas.microsoft.com/office/drawing/2014/main" id="{320AA3E1-49B4-4923-94D3-74486918FB5A}"/>
              </a:ext>
            </a:extLst>
          </p:cNvPr>
          <p:cNvSpPr/>
          <p:nvPr/>
        </p:nvSpPr>
        <p:spPr>
          <a:xfrm>
            <a:off x="668524" y="1033572"/>
            <a:ext cx="81592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- 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기준 년도 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2008 ~ 2018</a:t>
            </a:r>
          </a:p>
          <a:p>
            <a:r>
              <a:rPr 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- 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운송 대수 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총 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5,854,093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대 </a:t>
            </a:r>
            <a:r>
              <a:rPr lang="en-US" altLang="ko-KR" sz="11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1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아담폴 그룹 기준</a:t>
            </a:r>
            <a:r>
              <a:rPr lang="en-US" altLang="ko-KR" sz="110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pl-PL" sz="1400" b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endParaRPr lang="pl-PL" sz="1400" b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8EE399-D097-412A-857D-BEF2CB651834}"/>
              </a:ext>
            </a:extLst>
          </p:cNvPr>
          <p:cNvSpPr/>
          <p:nvPr/>
        </p:nvSpPr>
        <p:spPr>
          <a:xfrm>
            <a:off x="8229364" y="1510626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05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단위 </a:t>
            </a:r>
            <a:r>
              <a:rPr lang="en-US" altLang="ko-KR" sz="1050" b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cars)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34387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90556" y="3743163"/>
            <a:ext cx="3006960" cy="286226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6.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 주요 고객사 현황</a:t>
            </a:r>
            <a:endParaRPr lang="ko-KR" altLang="en-US" sz="1100" dirty="0">
              <a:latin typeface="현대하모니 M" pitchFamily="18" charset="-127"/>
              <a:ea typeface="현대하모니 M" pitchFamily="18" charset="-127"/>
              <a:cs typeface="+mj-cs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42694"/>
              </p:ext>
            </p:extLst>
          </p:nvPr>
        </p:nvGraphicFramePr>
        <p:xfrm>
          <a:off x="380491" y="980734"/>
          <a:ext cx="5875794" cy="5624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48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사업 구분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고객사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매출 비중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주요 운송 구간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323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완성차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글로비스유럽</a:t>
                      </a:r>
                      <a:r>
                        <a:rPr lang="en-US" altLang="ko-KR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현대</a:t>
                      </a:r>
                      <a:r>
                        <a:rPr lang="en-US" altLang="ko-KR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기아</a:t>
                      </a:r>
                      <a:r>
                        <a:rPr lang="en-US" altLang="ko-KR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HMMC/KMS – </a:t>
                      </a:r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유럽 다수 국가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BMW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독일 </a:t>
                      </a:r>
                      <a:r>
                        <a:rPr lang="en-US" altLang="ko-KR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– </a:t>
                      </a:r>
                      <a:r>
                        <a:rPr lang="ko-KR" alt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</a:t>
                      </a:r>
                      <a:r>
                        <a:rPr lang="en-US" altLang="ko-KR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프랑스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Ford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포드솔러스</a:t>
                      </a:r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러시아內 운송</a:t>
                      </a:r>
                      <a:r>
                        <a:rPr lang="en-US" altLang="ko-KR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</a:t>
                      </a:r>
                    </a:p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독일 </a:t>
                      </a:r>
                      <a:r>
                        <a:rPr lang="en-US" altLang="ko-KR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서유럽 운송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FIAT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폴란드 </a:t>
                      </a:r>
                      <a:r>
                        <a:rPr lang="en-US" altLang="ko-KR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– </a:t>
                      </a:r>
                      <a:r>
                        <a:rPr lang="ko-KR" alt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동유럽 다수 국가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글로비스러시아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기아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HMMR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 내 운송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Volkswagen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독일 </a:t>
                      </a:r>
                      <a:r>
                        <a:rPr lang="en-US" altLang="ko-KR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유럽 다수 국가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Nissan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폴란드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 운송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서유럽 다수 국가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Mazda</a:t>
                      </a:r>
                      <a:r>
                        <a:rPr lang="ko-KR" altLang="en-US" sz="12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스페인 </a:t>
                      </a:r>
                      <a:r>
                        <a:rPr lang="en-US" altLang="ko-KR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이태리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Skoda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서유럽 다수 국가 운송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Daimler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독일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–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유럽 다수 국가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Gefco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폴란드 </a:t>
                      </a:r>
                      <a:r>
                        <a:rPr lang="en-US" altLang="ko-KR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서유럽 다수 국가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132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VPC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글로비스 체코</a:t>
                      </a:r>
                      <a:r>
                        <a:rPr lang="en-US" altLang="ko-KR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현대 체코 공장</a:t>
                      </a:r>
                      <a:r>
                        <a:rPr lang="en-US" altLang="ko-KR" sz="10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HMMC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VPC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323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글로비스 슬로바키아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기아 체코 공장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KMS VPC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132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기타 고객사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20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13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합   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6" name="제목 1"/>
          <p:cNvSpPr txBox="1">
            <a:spLocks/>
          </p:cNvSpPr>
          <p:nvPr/>
        </p:nvSpPr>
        <p:spPr bwMode="auto">
          <a:xfrm>
            <a:off x="272480" y="683164"/>
            <a:ext cx="3096344" cy="26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ko-KR" altLang="en-US" sz="1400" b="0" dirty="0">
                <a:latin typeface="현대하모니 B" panose="02020603020101020101" pitchFamily="18" charset="-127"/>
                <a:ea typeface="현대하모니 B" panose="02020603020101020101" pitchFamily="18" charset="-127"/>
                <a:cs typeface="+mj-cs"/>
              </a:rPr>
              <a:t>□ 주요 거래처 리스트</a:t>
            </a:r>
          </a:p>
        </p:txBody>
      </p:sp>
      <p:sp>
        <p:nvSpPr>
          <p:cNvPr id="57" name="Rectangle 4"/>
          <p:cNvSpPr/>
          <p:nvPr/>
        </p:nvSpPr>
        <p:spPr>
          <a:xfrm>
            <a:off x="5543237" y="747081"/>
            <a:ext cx="840295" cy="203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단위 </a:t>
            </a:r>
            <a:r>
              <a:rPr lang="en-US" altLang="ko-KR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000" b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억원</a:t>
            </a:r>
            <a:r>
              <a:rPr lang="en-US" altLang="ko-KR" sz="1000" b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61" name="차트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330575"/>
              </p:ext>
            </p:extLst>
          </p:nvPr>
        </p:nvGraphicFramePr>
        <p:xfrm>
          <a:off x="6465168" y="790256"/>
          <a:ext cx="38176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" name="Rectangle 119"/>
          <p:cNvSpPr>
            <a:spLocks noChangeArrowheads="1"/>
          </p:cNvSpPr>
          <p:nvPr/>
        </p:nvSpPr>
        <p:spPr bwMode="auto">
          <a:xfrm>
            <a:off x="6753200" y="684740"/>
            <a:ext cx="25887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en-US" altLang="ko-KR" sz="1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&lt; </a:t>
            </a:r>
            <a:r>
              <a:rPr lang="ko-KR" altLang="en-US" sz="1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완성차 화주사별 매출 비중 </a:t>
            </a:r>
            <a:r>
              <a:rPr lang="en-US" altLang="ko-KR" sz="1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&gt;</a:t>
            </a:r>
            <a:endParaRPr lang="en-US" altLang="ko-KR" sz="1200" b="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66" name="Obraz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"/>
          <a:stretch/>
        </p:blipFill>
        <p:spPr bwMode="auto">
          <a:xfrm>
            <a:off x="6645986" y="4545124"/>
            <a:ext cx="899301" cy="71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9" descr="http://vignette4.wikia.nocookie.net/topgear/images/b/bd/Ford_logo.png/revision/latest?cb=2010090702364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3933056"/>
            <a:ext cx="1004915" cy="40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Obraz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180" y="4509120"/>
            <a:ext cx="69215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Obraz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338" y="5913276"/>
            <a:ext cx="69373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8" descr="Znalezione obrazy dla zapytania opel znacze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015" y="5913276"/>
            <a:ext cx="776288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Obraz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13" y="5281786"/>
            <a:ext cx="719075" cy="57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8" descr="http://pngimg.com/upload/car_logo_PNG165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63" y="5265204"/>
            <a:ext cx="73501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Obraz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987" y="3934445"/>
            <a:ext cx="8080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Obraz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00" y="3753036"/>
            <a:ext cx="781853" cy="73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Obraz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316" y="5949280"/>
            <a:ext cx="588962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Obraz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00" y="4473116"/>
            <a:ext cx="781617" cy="78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Obraz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24" y="5193196"/>
            <a:ext cx="7524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Rectangle 119"/>
          <p:cNvSpPr>
            <a:spLocks noChangeArrowheads="1"/>
          </p:cNvSpPr>
          <p:nvPr/>
        </p:nvSpPr>
        <p:spPr bwMode="auto">
          <a:xfrm>
            <a:off x="7437277" y="3589275"/>
            <a:ext cx="1332147" cy="30777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en-US" altLang="ko-KR" sz="1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&lt; </a:t>
            </a:r>
            <a:r>
              <a:rPr lang="ko-KR" altLang="en-US" sz="1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주요 브랜드 </a:t>
            </a:r>
            <a:r>
              <a:rPr lang="en-US" altLang="ko-KR" sz="14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&gt;</a:t>
            </a:r>
            <a:endParaRPr lang="en-US" altLang="ko-KR" sz="1200" b="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581292" y="6417332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91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</a:rPr>
              <a:t>7. 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주요 사업장 현황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577008" y="966657"/>
            <a:ext cx="1457160" cy="241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kern="0" dirty="0">
                <a:solidFill>
                  <a:srgbClr val="002776"/>
                </a:solidFill>
                <a:latin typeface="현대하모니 L" pitchFamily="18" charset="-127"/>
                <a:ea typeface="현대하모니 L" pitchFamily="18" charset="-127"/>
              </a:rPr>
              <a:t>법 인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577008" y="1195257"/>
            <a:ext cx="1457160" cy="241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</a:rPr>
              <a:t>컴파운드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577008" y="1423857"/>
            <a:ext cx="1457160" cy="241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kern="0" dirty="0">
                <a:solidFill>
                  <a:srgbClr val="002776"/>
                </a:solidFill>
                <a:latin typeface="현대하모니 L" pitchFamily="18" charset="-127"/>
                <a:ea typeface="현대하모니 L" pitchFamily="18" charset="-127"/>
              </a:rPr>
              <a:t>지사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</a:rPr>
              <a:t> </a:t>
            </a:r>
          </a:p>
        </p:txBody>
      </p:sp>
      <p:sp>
        <p:nvSpPr>
          <p:cNvPr id="99" name="Oval 67"/>
          <p:cNvSpPr/>
          <p:nvPr/>
        </p:nvSpPr>
        <p:spPr bwMode="auto">
          <a:xfrm>
            <a:off x="8457472" y="1019270"/>
            <a:ext cx="144023" cy="1440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>
                <a:tab pos="5715000" algn="l"/>
              </a:tabLst>
              <a:defRPr/>
            </a:pP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  <a:cs typeface="Arial" charset="0"/>
            </a:endParaRPr>
          </a:p>
        </p:txBody>
      </p:sp>
      <p:sp>
        <p:nvSpPr>
          <p:cNvPr id="100" name="Oval 67"/>
          <p:cNvSpPr/>
          <p:nvPr/>
        </p:nvSpPr>
        <p:spPr bwMode="auto">
          <a:xfrm>
            <a:off x="8457472" y="1247870"/>
            <a:ext cx="144023" cy="144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>
                <a:tab pos="5715000" algn="l"/>
              </a:tabLst>
              <a:defRPr/>
            </a:pP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  <a:cs typeface="Arial" charset="0"/>
            </a:endParaRPr>
          </a:p>
        </p:txBody>
      </p:sp>
      <p:sp>
        <p:nvSpPr>
          <p:cNvPr id="101" name="Oval 67"/>
          <p:cNvSpPr/>
          <p:nvPr/>
        </p:nvSpPr>
        <p:spPr bwMode="auto">
          <a:xfrm>
            <a:off x="8457472" y="1476470"/>
            <a:ext cx="144023" cy="144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>
                <a:tab pos="5715000" algn="l"/>
              </a:tabLst>
              <a:defRPr/>
            </a:pP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  <a:cs typeface="Arial" charset="0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8337376" y="954336"/>
            <a:ext cx="936110" cy="1078025"/>
          </a:xfrm>
          <a:prstGeom prst="rect">
            <a:avLst/>
          </a:prstGeom>
          <a:noFill/>
          <a:ln w="6350" cap="flat" cmpd="sng" algn="ctr">
            <a:solidFill>
              <a:srgbClr val="002F8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90000" rIns="90000" bIns="90000" numCol="1" rtlCol="0" anchor="t" anchorCtr="0" compatLnSpc="1">
            <a:prstTxWarp prst="textNoShape">
              <a:avLst/>
            </a:prstTxWarp>
          </a:bodyPr>
          <a:lstStyle/>
          <a:p>
            <a:pPr marL="14288" marR="0" lvl="0" indent="-14288" algn="ctr" defTabSz="1042988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</a:endParaRPr>
          </a:p>
        </p:txBody>
      </p:sp>
      <p:cxnSp>
        <p:nvCxnSpPr>
          <p:cNvPr id="57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48117" y="538424"/>
            <a:ext cx="264367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8" lvl="0" indent="-14288" defTabSz="1042988" eaLnBrk="0" latinLnBrk="0" hangingPunct="0">
              <a:lnSpc>
                <a:spcPct val="110000"/>
              </a:lnSpc>
              <a:defRPr/>
            </a:pPr>
            <a:r>
              <a:rPr kumimoji="0" lang="ko-KR" altLang="en-US" sz="1600" kern="0" dirty="0">
                <a:latin typeface="현대하모니 L" pitchFamily="18" charset="-127"/>
                <a:ea typeface="현대하모니 L" pitchFamily="18" charset="-127"/>
              </a:rPr>
              <a:t>□ 해외 주요 거점 및 네트워크</a:t>
            </a:r>
            <a:endParaRPr kumimoji="0" lang="en-US" altLang="ko-KR" sz="1400" kern="0" dirty="0">
              <a:solidFill>
                <a:srgbClr val="0000FF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52800" y="560692"/>
            <a:ext cx="6408712" cy="276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5908" y="836712"/>
            <a:ext cx="8836294" cy="5904656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09284" y="6448251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4311" y="944724"/>
            <a:ext cx="7536569" cy="46085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2" name="타원 71"/>
          <p:cNvSpPr/>
          <p:nvPr/>
        </p:nvSpPr>
        <p:spPr>
          <a:xfrm>
            <a:off x="4551114" y="1664187"/>
            <a:ext cx="113210" cy="12283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912982" y="2302492"/>
            <a:ext cx="115233" cy="12502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4603676" y="2835508"/>
            <a:ext cx="115231" cy="1250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4763383" y="2936408"/>
            <a:ext cx="115233" cy="12283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3045013" y="4403850"/>
            <a:ext cx="113210" cy="12283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61290" y="5230793"/>
            <a:ext cx="113210" cy="1250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935148" y="2616159"/>
            <a:ext cx="113210" cy="12502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187152" y="1815538"/>
            <a:ext cx="115231" cy="12502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278894" y="2348554"/>
            <a:ext cx="115231" cy="12283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218871" y="2438488"/>
            <a:ext cx="137470" cy="1491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630028" y="1302263"/>
            <a:ext cx="137470" cy="1491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20060" y="1302263"/>
            <a:ext cx="137470" cy="1491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551114" y="3212787"/>
            <a:ext cx="137470" cy="1491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409601" y="3065824"/>
            <a:ext cx="137470" cy="1491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381996" y="1962501"/>
            <a:ext cx="578181" cy="2961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아담폴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272132" y="1740960"/>
            <a:ext cx="693412" cy="29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그단스크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33999" y="2418746"/>
            <a:ext cx="693413" cy="2961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바르샤바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297088" y="2276170"/>
            <a:ext cx="808645" cy="296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말라셰비체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781578" y="2872798"/>
            <a:ext cx="462948" cy="29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트흐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930480" y="2532678"/>
            <a:ext cx="693412" cy="2961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글리비체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271433" y="2385844"/>
            <a:ext cx="424538" cy="29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BM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213432" y="1751926"/>
            <a:ext cx="691391" cy="29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맨체스터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650100" y="2337587"/>
            <a:ext cx="691391" cy="29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앤트워프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073315" y="4329272"/>
            <a:ext cx="578181" cy="29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토리노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607719" y="3133822"/>
            <a:ext cx="1186685" cy="29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아담폴</a:t>
            </a: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슬로바키아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689907" y="2956150"/>
            <a:ext cx="845034" cy="29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아담폴</a:t>
            </a: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체코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3" name="자유형 122"/>
          <p:cNvSpPr/>
          <p:nvPr/>
        </p:nvSpPr>
        <p:spPr>
          <a:xfrm>
            <a:off x="3295692" y="1686122"/>
            <a:ext cx="2090347" cy="677787"/>
          </a:xfrm>
          <a:custGeom>
            <a:avLst/>
            <a:gdLst>
              <a:gd name="connsiteX0" fmla="*/ 1642369 w 1642369"/>
              <a:gd name="connsiteY0" fmla="*/ 286108 h 490294"/>
              <a:gd name="connsiteX1" fmla="*/ 1393794 w 1642369"/>
              <a:gd name="connsiteY1" fmla="*/ 99677 h 490294"/>
              <a:gd name="connsiteX2" fmla="*/ 905522 w 1642369"/>
              <a:gd name="connsiteY2" fmla="*/ 2022 h 490294"/>
              <a:gd name="connsiteX3" fmla="*/ 497149 w 1642369"/>
              <a:gd name="connsiteY3" fmla="*/ 55288 h 490294"/>
              <a:gd name="connsiteX4" fmla="*/ 133165 w 1642369"/>
              <a:gd name="connsiteY4" fmla="*/ 294985 h 490294"/>
              <a:gd name="connsiteX5" fmla="*/ 0 w 1642369"/>
              <a:gd name="connsiteY5" fmla="*/ 490294 h 49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2369" h="490294">
                <a:moveTo>
                  <a:pt x="1642369" y="286108"/>
                </a:moveTo>
                <a:cubicBezTo>
                  <a:pt x="1579485" y="216566"/>
                  <a:pt x="1516602" y="147025"/>
                  <a:pt x="1393794" y="99677"/>
                </a:cubicBezTo>
                <a:cubicBezTo>
                  <a:pt x="1270986" y="52329"/>
                  <a:pt x="1054963" y="9420"/>
                  <a:pt x="905522" y="2022"/>
                </a:cubicBezTo>
                <a:cubicBezTo>
                  <a:pt x="756081" y="-5376"/>
                  <a:pt x="625875" y="6461"/>
                  <a:pt x="497149" y="55288"/>
                </a:cubicBezTo>
                <a:cubicBezTo>
                  <a:pt x="368423" y="104115"/>
                  <a:pt x="216023" y="222484"/>
                  <a:pt x="133165" y="294985"/>
                </a:cubicBezTo>
                <a:cubicBezTo>
                  <a:pt x="50307" y="367486"/>
                  <a:pt x="25153" y="428890"/>
                  <a:pt x="0" y="490294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자유형 123"/>
          <p:cNvSpPr/>
          <p:nvPr/>
        </p:nvSpPr>
        <p:spPr>
          <a:xfrm>
            <a:off x="5386039" y="962272"/>
            <a:ext cx="2092369" cy="1094550"/>
          </a:xfrm>
          <a:custGeom>
            <a:avLst/>
            <a:gdLst>
              <a:gd name="connsiteX0" fmla="*/ 0 w 1642368"/>
              <a:gd name="connsiteY0" fmla="*/ 792427 h 792427"/>
              <a:gd name="connsiteX1" fmla="*/ 142042 w 1642368"/>
              <a:gd name="connsiteY1" fmla="*/ 419565 h 792427"/>
              <a:gd name="connsiteX2" fmla="*/ 497149 w 1642368"/>
              <a:gd name="connsiteY2" fmla="*/ 99969 h 792427"/>
              <a:gd name="connsiteX3" fmla="*/ 1012054 w 1642368"/>
              <a:gd name="connsiteY3" fmla="*/ 2315 h 792427"/>
              <a:gd name="connsiteX4" fmla="*/ 1438182 w 1642368"/>
              <a:gd name="connsiteY4" fmla="*/ 37825 h 792427"/>
              <a:gd name="connsiteX5" fmla="*/ 1642368 w 1642368"/>
              <a:gd name="connsiteY5" fmla="*/ 117724 h 792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2368" h="792427">
                <a:moveTo>
                  <a:pt x="0" y="792427"/>
                </a:moveTo>
                <a:cubicBezTo>
                  <a:pt x="29592" y="663701"/>
                  <a:pt x="59184" y="534975"/>
                  <a:pt x="142042" y="419565"/>
                </a:cubicBezTo>
                <a:cubicBezTo>
                  <a:pt x="224900" y="304155"/>
                  <a:pt x="352147" y="169511"/>
                  <a:pt x="497149" y="99969"/>
                </a:cubicBezTo>
                <a:cubicBezTo>
                  <a:pt x="642151" y="30427"/>
                  <a:pt x="855215" y="12672"/>
                  <a:pt x="1012054" y="2315"/>
                </a:cubicBezTo>
                <a:cubicBezTo>
                  <a:pt x="1168893" y="-8042"/>
                  <a:pt x="1333130" y="18590"/>
                  <a:pt x="1438182" y="37825"/>
                </a:cubicBezTo>
                <a:cubicBezTo>
                  <a:pt x="1543234" y="57060"/>
                  <a:pt x="1592801" y="87392"/>
                  <a:pt x="1642368" y="117724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5" name="자유형 124"/>
          <p:cNvSpPr/>
          <p:nvPr/>
        </p:nvSpPr>
        <p:spPr>
          <a:xfrm>
            <a:off x="4718907" y="2056821"/>
            <a:ext cx="622656" cy="1068226"/>
          </a:xfrm>
          <a:custGeom>
            <a:avLst/>
            <a:gdLst>
              <a:gd name="connsiteX0" fmla="*/ 488272 w 488272"/>
              <a:gd name="connsiteY0" fmla="*/ 0 h 772358"/>
              <a:gd name="connsiteX1" fmla="*/ 133165 w 488272"/>
              <a:gd name="connsiteY1" fmla="*/ 310719 h 772358"/>
              <a:gd name="connsiteX2" fmla="*/ 26633 w 488272"/>
              <a:gd name="connsiteY2" fmla="*/ 648070 h 772358"/>
              <a:gd name="connsiteX3" fmla="*/ 0 w 488272"/>
              <a:gd name="connsiteY3" fmla="*/ 772358 h 77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272" h="772358">
                <a:moveTo>
                  <a:pt x="488272" y="0"/>
                </a:moveTo>
                <a:cubicBezTo>
                  <a:pt x="349188" y="101353"/>
                  <a:pt x="210105" y="202707"/>
                  <a:pt x="133165" y="310719"/>
                </a:cubicBezTo>
                <a:cubicBezTo>
                  <a:pt x="56225" y="418731"/>
                  <a:pt x="48827" y="571130"/>
                  <a:pt x="26633" y="648070"/>
                </a:cubicBezTo>
                <a:cubicBezTo>
                  <a:pt x="4439" y="725010"/>
                  <a:pt x="2219" y="748684"/>
                  <a:pt x="0" y="772358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6" name="자유형 125"/>
          <p:cNvSpPr/>
          <p:nvPr/>
        </p:nvSpPr>
        <p:spPr>
          <a:xfrm>
            <a:off x="5398169" y="1139945"/>
            <a:ext cx="2148974" cy="892748"/>
          </a:xfrm>
          <a:custGeom>
            <a:avLst/>
            <a:gdLst>
              <a:gd name="connsiteX0" fmla="*/ 0 w 1686757"/>
              <a:gd name="connsiteY0" fmla="*/ 645878 h 645878"/>
              <a:gd name="connsiteX1" fmla="*/ 230820 w 1686757"/>
              <a:gd name="connsiteY1" fmla="*/ 255260 h 645878"/>
              <a:gd name="connsiteX2" fmla="*/ 585926 w 1686757"/>
              <a:gd name="connsiteY2" fmla="*/ 42196 h 645878"/>
              <a:gd name="connsiteX3" fmla="*/ 1118587 w 1686757"/>
              <a:gd name="connsiteY3" fmla="*/ 6686 h 645878"/>
              <a:gd name="connsiteX4" fmla="*/ 1562470 w 1686757"/>
              <a:gd name="connsiteY4" fmla="*/ 130973 h 645878"/>
              <a:gd name="connsiteX5" fmla="*/ 1686757 w 1686757"/>
              <a:gd name="connsiteY5" fmla="*/ 193117 h 64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57" h="645878">
                <a:moveTo>
                  <a:pt x="0" y="645878"/>
                </a:moveTo>
                <a:cubicBezTo>
                  <a:pt x="66583" y="500876"/>
                  <a:pt x="133166" y="355874"/>
                  <a:pt x="230820" y="255260"/>
                </a:cubicBezTo>
                <a:cubicBezTo>
                  <a:pt x="328474" y="154646"/>
                  <a:pt x="437965" y="83625"/>
                  <a:pt x="585926" y="42196"/>
                </a:cubicBezTo>
                <a:cubicBezTo>
                  <a:pt x="733887" y="767"/>
                  <a:pt x="955830" y="-8110"/>
                  <a:pt x="1118587" y="6686"/>
                </a:cubicBezTo>
                <a:cubicBezTo>
                  <a:pt x="1281344" y="21482"/>
                  <a:pt x="1467775" y="99901"/>
                  <a:pt x="1562470" y="130973"/>
                </a:cubicBezTo>
                <a:cubicBezTo>
                  <a:pt x="1657165" y="162045"/>
                  <a:pt x="1671961" y="177581"/>
                  <a:pt x="1686757" y="193117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7" name="자유형 126"/>
          <p:cNvSpPr/>
          <p:nvPr/>
        </p:nvSpPr>
        <p:spPr>
          <a:xfrm>
            <a:off x="4462163" y="2039274"/>
            <a:ext cx="891530" cy="910295"/>
          </a:xfrm>
          <a:custGeom>
            <a:avLst/>
            <a:gdLst>
              <a:gd name="connsiteX0" fmla="*/ 701040 w 701040"/>
              <a:gd name="connsiteY0" fmla="*/ 0 h 658368"/>
              <a:gd name="connsiteX1" fmla="*/ 432816 w 701040"/>
              <a:gd name="connsiteY1" fmla="*/ 54864 h 658368"/>
              <a:gd name="connsiteX2" fmla="*/ 219456 w 701040"/>
              <a:gd name="connsiteY2" fmla="*/ 195072 h 658368"/>
              <a:gd name="connsiteX3" fmla="*/ 109728 w 701040"/>
              <a:gd name="connsiteY3" fmla="*/ 353568 h 658368"/>
              <a:gd name="connsiteX4" fmla="*/ 0 w 701040"/>
              <a:gd name="connsiteY4" fmla="*/ 658368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658368">
                <a:moveTo>
                  <a:pt x="701040" y="0"/>
                </a:moveTo>
                <a:cubicBezTo>
                  <a:pt x="607060" y="11176"/>
                  <a:pt x="513080" y="22352"/>
                  <a:pt x="432816" y="54864"/>
                </a:cubicBezTo>
                <a:cubicBezTo>
                  <a:pt x="352552" y="87376"/>
                  <a:pt x="273304" y="145288"/>
                  <a:pt x="219456" y="195072"/>
                </a:cubicBezTo>
                <a:cubicBezTo>
                  <a:pt x="165608" y="244856"/>
                  <a:pt x="146304" y="276352"/>
                  <a:pt x="109728" y="353568"/>
                </a:cubicBezTo>
                <a:cubicBezTo>
                  <a:pt x="73152" y="430784"/>
                  <a:pt x="36576" y="544576"/>
                  <a:pt x="0" y="658368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8" name="자유형 127"/>
          <p:cNvSpPr/>
          <p:nvPr/>
        </p:nvSpPr>
        <p:spPr>
          <a:xfrm>
            <a:off x="2070596" y="1420711"/>
            <a:ext cx="3319487" cy="932230"/>
          </a:xfrm>
          <a:custGeom>
            <a:avLst/>
            <a:gdLst>
              <a:gd name="connsiteX0" fmla="*/ 2606040 w 2606040"/>
              <a:gd name="connsiteY0" fmla="*/ 447234 h 675834"/>
              <a:gd name="connsiteX1" fmla="*/ 2065020 w 2606040"/>
              <a:gd name="connsiteY1" fmla="*/ 104334 h 675834"/>
              <a:gd name="connsiteX2" fmla="*/ 1203960 w 2606040"/>
              <a:gd name="connsiteY2" fmla="*/ 5274 h 675834"/>
              <a:gd name="connsiteX3" fmla="*/ 495300 w 2606040"/>
              <a:gd name="connsiteY3" fmla="*/ 233874 h 675834"/>
              <a:gd name="connsiteX4" fmla="*/ 0 w 2606040"/>
              <a:gd name="connsiteY4" fmla="*/ 675834 h 67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6040" h="675834">
                <a:moveTo>
                  <a:pt x="2606040" y="447234"/>
                </a:moveTo>
                <a:cubicBezTo>
                  <a:pt x="2452370" y="312614"/>
                  <a:pt x="2298700" y="177994"/>
                  <a:pt x="2065020" y="104334"/>
                </a:cubicBezTo>
                <a:cubicBezTo>
                  <a:pt x="1831340" y="30674"/>
                  <a:pt x="1465580" y="-16316"/>
                  <a:pt x="1203960" y="5274"/>
                </a:cubicBezTo>
                <a:cubicBezTo>
                  <a:pt x="942340" y="26864"/>
                  <a:pt x="695960" y="122114"/>
                  <a:pt x="495300" y="233874"/>
                </a:cubicBezTo>
                <a:cubicBezTo>
                  <a:pt x="294640" y="345634"/>
                  <a:pt x="147320" y="510734"/>
                  <a:pt x="0" y="675834"/>
                </a:cubicBez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자유형 128"/>
          <p:cNvSpPr/>
          <p:nvPr/>
        </p:nvSpPr>
        <p:spPr>
          <a:xfrm>
            <a:off x="4623892" y="1563287"/>
            <a:ext cx="715651" cy="535210"/>
          </a:xfrm>
          <a:custGeom>
            <a:avLst/>
            <a:gdLst>
              <a:gd name="connsiteX0" fmla="*/ 560832 w 560832"/>
              <a:gd name="connsiteY0" fmla="*/ 388339 h 388339"/>
              <a:gd name="connsiteX1" fmla="*/ 475488 w 560832"/>
              <a:gd name="connsiteY1" fmla="*/ 126211 h 388339"/>
              <a:gd name="connsiteX2" fmla="*/ 304800 w 560832"/>
              <a:gd name="connsiteY2" fmla="*/ 10387 h 388339"/>
              <a:gd name="connsiteX3" fmla="*/ 128016 w 560832"/>
              <a:gd name="connsiteY3" fmla="*/ 10387 h 388339"/>
              <a:gd name="connsiteX4" fmla="*/ 0 w 560832"/>
              <a:gd name="connsiteY4" fmla="*/ 53059 h 38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832" h="388339">
                <a:moveTo>
                  <a:pt x="560832" y="388339"/>
                </a:moveTo>
                <a:cubicBezTo>
                  <a:pt x="539496" y="288771"/>
                  <a:pt x="518160" y="189203"/>
                  <a:pt x="475488" y="126211"/>
                </a:cubicBezTo>
                <a:cubicBezTo>
                  <a:pt x="432816" y="63219"/>
                  <a:pt x="362712" y="29691"/>
                  <a:pt x="304800" y="10387"/>
                </a:cubicBezTo>
                <a:cubicBezTo>
                  <a:pt x="246888" y="-8917"/>
                  <a:pt x="178816" y="3275"/>
                  <a:pt x="128016" y="10387"/>
                </a:cubicBezTo>
                <a:cubicBezTo>
                  <a:pt x="77216" y="17499"/>
                  <a:pt x="38608" y="35279"/>
                  <a:pt x="0" y="53059"/>
                </a:cubicBez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0" name="자유형 129"/>
          <p:cNvSpPr/>
          <p:nvPr/>
        </p:nvSpPr>
        <p:spPr>
          <a:xfrm>
            <a:off x="1387291" y="1010529"/>
            <a:ext cx="3944165" cy="1037519"/>
          </a:xfrm>
          <a:custGeom>
            <a:avLst/>
            <a:gdLst>
              <a:gd name="connsiteX0" fmla="*/ 3096768 w 3096768"/>
              <a:gd name="connsiteY0" fmla="*/ 751647 h 751647"/>
              <a:gd name="connsiteX1" fmla="*/ 2474976 w 3096768"/>
              <a:gd name="connsiteY1" fmla="*/ 233487 h 751647"/>
              <a:gd name="connsiteX2" fmla="*/ 1560576 w 3096768"/>
              <a:gd name="connsiteY2" fmla="*/ 1839 h 751647"/>
              <a:gd name="connsiteX3" fmla="*/ 670560 w 3096768"/>
              <a:gd name="connsiteY3" fmla="*/ 148143 h 751647"/>
              <a:gd name="connsiteX4" fmla="*/ 0 w 3096768"/>
              <a:gd name="connsiteY4" fmla="*/ 544383 h 7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768" h="751647">
                <a:moveTo>
                  <a:pt x="3096768" y="751647"/>
                </a:moveTo>
                <a:cubicBezTo>
                  <a:pt x="2913888" y="555051"/>
                  <a:pt x="2731008" y="358455"/>
                  <a:pt x="2474976" y="233487"/>
                </a:cubicBezTo>
                <a:cubicBezTo>
                  <a:pt x="2218944" y="108519"/>
                  <a:pt x="1861312" y="16063"/>
                  <a:pt x="1560576" y="1839"/>
                </a:cubicBezTo>
                <a:cubicBezTo>
                  <a:pt x="1259840" y="-12385"/>
                  <a:pt x="930656" y="57719"/>
                  <a:pt x="670560" y="148143"/>
                </a:cubicBezTo>
                <a:cubicBezTo>
                  <a:pt x="410464" y="238567"/>
                  <a:pt x="205232" y="391475"/>
                  <a:pt x="0" y="544383"/>
                </a:cubicBez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1" name="자유형 130"/>
          <p:cNvSpPr/>
          <p:nvPr/>
        </p:nvSpPr>
        <p:spPr>
          <a:xfrm>
            <a:off x="3107683" y="2065595"/>
            <a:ext cx="2237924" cy="2292391"/>
          </a:xfrm>
          <a:custGeom>
            <a:avLst/>
            <a:gdLst>
              <a:gd name="connsiteX0" fmla="*/ 1719072 w 1719072"/>
              <a:gd name="connsiteY0" fmla="*/ 0 h 1542288"/>
              <a:gd name="connsiteX1" fmla="*/ 932688 w 1719072"/>
              <a:gd name="connsiteY1" fmla="*/ 170688 h 1542288"/>
              <a:gd name="connsiteX2" fmla="*/ 371856 w 1719072"/>
              <a:gd name="connsiteY2" fmla="*/ 548640 h 1542288"/>
              <a:gd name="connsiteX3" fmla="*/ 97536 w 1719072"/>
              <a:gd name="connsiteY3" fmla="*/ 1078992 h 1542288"/>
              <a:gd name="connsiteX4" fmla="*/ 0 w 1719072"/>
              <a:gd name="connsiteY4" fmla="*/ 1542288 h 154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072" h="1542288">
                <a:moveTo>
                  <a:pt x="1719072" y="0"/>
                </a:moveTo>
                <a:cubicBezTo>
                  <a:pt x="1438148" y="39624"/>
                  <a:pt x="1157224" y="79248"/>
                  <a:pt x="932688" y="170688"/>
                </a:cubicBezTo>
                <a:cubicBezTo>
                  <a:pt x="708152" y="262128"/>
                  <a:pt x="511048" y="397256"/>
                  <a:pt x="371856" y="548640"/>
                </a:cubicBezTo>
                <a:cubicBezTo>
                  <a:pt x="232664" y="700024"/>
                  <a:pt x="159512" y="913384"/>
                  <a:pt x="97536" y="1078992"/>
                </a:cubicBezTo>
                <a:cubicBezTo>
                  <a:pt x="35560" y="1244600"/>
                  <a:pt x="17780" y="1393444"/>
                  <a:pt x="0" y="1542288"/>
                </a:cubicBez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2" name="자유형 131"/>
          <p:cNvSpPr/>
          <p:nvPr/>
        </p:nvSpPr>
        <p:spPr>
          <a:xfrm>
            <a:off x="1728944" y="2056821"/>
            <a:ext cx="3594426" cy="2880045"/>
          </a:xfrm>
          <a:custGeom>
            <a:avLst/>
            <a:gdLst>
              <a:gd name="connsiteX0" fmla="*/ 2822448 w 2822448"/>
              <a:gd name="connsiteY0" fmla="*/ 30389 h 2084741"/>
              <a:gd name="connsiteX1" fmla="*/ 1877568 w 2822448"/>
              <a:gd name="connsiteY1" fmla="*/ 48677 h 2084741"/>
              <a:gd name="connsiteX2" fmla="*/ 902208 w 2822448"/>
              <a:gd name="connsiteY2" fmla="*/ 487589 h 2084741"/>
              <a:gd name="connsiteX3" fmla="*/ 207264 w 2822448"/>
              <a:gd name="connsiteY3" fmla="*/ 1365413 h 2084741"/>
              <a:gd name="connsiteX4" fmla="*/ 0 w 2822448"/>
              <a:gd name="connsiteY4" fmla="*/ 2084741 h 208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448" h="2084741">
                <a:moveTo>
                  <a:pt x="2822448" y="30389"/>
                </a:moveTo>
                <a:cubicBezTo>
                  <a:pt x="2510028" y="1433"/>
                  <a:pt x="2197608" y="-27523"/>
                  <a:pt x="1877568" y="48677"/>
                </a:cubicBezTo>
                <a:cubicBezTo>
                  <a:pt x="1557528" y="124877"/>
                  <a:pt x="1180592" y="268133"/>
                  <a:pt x="902208" y="487589"/>
                </a:cubicBezTo>
                <a:cubicBezTo>
                  <a:pt x="623824" y="707045"/>
                  <a:pt x="357632" y="1099221"/>
                  <a:pt x="207264" y="1365413"/>
                </a:cubicBezTo>
                <a:cubicBezTo>
                  <a:pt x="56896" y="1631605"/>
                  <a:pt x="28448" y="1858173"/>
                  <a:pt x="0" y="2084741"/>
                </a:cubicBez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자유형 132"/>
          <p:cNvSpPr/>
          <p:nvPr/>
        </p:nvSpPr>
        <p:spPr>
          <a:xfrm>
            <a:off x="5323370" y="2074369"/>
            <a:ext cx="16173" cy="302701"/>
          </a:xfrm>
          <a:custGeom>
            <a:avLst/>
            <a:gdLst>
              <a:gd name="connsiteX0" fmla="*/ 0 w 12192"/>
              <a:gd name="connsiteY0" fmla="*/ 0 h 219456"/>
              <a:gd name="connsiteX1" fmla="*/ 12192 w 12192"/>
              <a:gd name="connsiteY1" fmla="*/ 219456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92" h="219456">
                <a:moveTo>
                  <a:pt x="0" y="0"/>
                </a:moveTo>
                <a:lnTo>
                  <a:pt x="12192" y="219456"/>
                </a:ln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4" name="자유형 133"/>
          <p:cNvSpPr/>
          <p:nvPr/>
        </p:nvSpPr>
        <p:spPr>
          <a:xfrm>
            <a:off x="4985760" y="2124819"/>
            <a:ext cx="345696" cy="142577"/>
          </a:xfrm>
          <a:custGeom>
            <a:avLst/>
            <a:gdLst>
              <a:gd name="connsiteX0" fmla="*/ 270570 w 270570"/>
              <a:gd name="connsiteY0" fmla="*/ 0 h 103632"/>
              <a:gd name="connsiteX1" fmla="*/ 38922 w 270570"/>
              <a:gd name="connsiteY1" fmla="*/ 67056 h 103632"/>
              <a:gd name="connsiteX2" fmla="*/ 2346 w 270570"/>
              <a:gd name="connsiteY2" fmla="*/ 103632 h 10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570" h="103632">
                <a:moveTo>
                  <a:pt x="270570" y="0"/>
                </a:moveTo>
                <a:cubicBezTo>
                  <a:pt x="177098" y="24892"/>
                  <a:pt x="83626" y="49784"/>
                  <a:pt x="38922" y="67056"/>
                </a:cubicBezTo>
                <a:cubicBezTo>
                  <a:pt x="-5782" y="84328"/>
                  <a:pt x="-1718" y="93980"/>
                  <a:pt x="2346" y="103632"/>
                </a:cubicBez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5" name="자유형 134"/>
          <p:cNvSpPr/>
          <p:nvPr/>
        </p:nvSpPr>
        <p:spPr>
          <a:xfrm>
            <a:off x="4864463" y="2089723"/>
            <a:ext cx="450820" cy="791849"/>
          </a:xfrm>
          <a:custGeom>
            <a:avLst/>
            <a:gdLst>
              <a:gd name="connsiteX0" fmla="*/ 353568 w 353568"/>
              <a:gd name="connsiteY0" fmla="*/ 0 h 573024"/>
              <a:gd name="connsiteX1" fmla="*/ 73152 w 353568"/>
              <a:gd name="connsiteY1" fmla="*/ 347472 h 573024"/>
              <a:gd name="connsiteX2" fmla="*/ 0 w 353568"/>
              <a:gd name="connsiteY2" fmla="*/ 573024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568" h="573024">
                <a:moveTo>
                  <a:pt x="353568" y="0"/>
                </a:moveTo>
                <a:cubicBezTo>
                  <a:pt x="242824" y="125984"/>
                  <a:pt x="132080" y="251968"/>
                  <a:pt x="73152" y="347472"/>
                </a:cubicBezTo>
                <a:cubicBezTo>
                  <a:pt x="14224" y="442976"/>
                  <a:pt x="7112" y="508000"/>
                  <a:pt x="0" y="573024"/>
                </a:cubicBez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6" name="자유형 135"/>
          <p:cNvSpPr/>
          <p:nvPr/>
        </p:nvSpPr>
        <p:spPr>
          <a:xfrm>
            <a:off x="4617827" y="2098497"/>
            <a:ext cx="705543" cy="717270"/>
          </a:xfrm>
          <a:custGeom>
            <a:avLst/>
            <a:gdLst>
              <a:gd name="connsiteX0" fmla="*/ 554736 w 554736"/>
              <a:gd name="connsiteY0" fmla="*/ 0 h 518262"/>
              <a:gd name="connsiteX1" fmla="*/ 134112 w 554736"/>
              <a:gd name="connsiteY1" fmla="*/ 219456 h 518262"/>
              <a:gd name="connsiteX2" fmla="*/ 24384 w 554736"/>
              <a:gd name="connsiteY2" fmla="*/ 469392 h 518262"/>
              <a:gd name="connsiteX3" fmla="*/ 0 w 554736"/>
              <a:gd name="connsiteY3" fmla="*/ 518160 h 51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36" h="518262">
                <a:moveTo>
                  <a:pt x="554736" y="0"/>
                </a:moveTo>
                <a:cubicBezTo>
                  <a:pt x="388620" y="70612"/>
                  <a:pt x="222504" y="141224"/>
                  <a:pt x="134112" y="219456"/>
                </a:cubicBezTo>
                <a:cubicBezTo>
                  <a:pt x="45720" y="297688"/>
                  <a:pt x="46736" y="419608"/>
                  <a:pt x="24384" y="469392"/>
                </a:cubicBezTo>
                <a:cubicBezTo>
                  <a:pt x="2032" y="519176"/>
                  <a:pt x="1016" y="518668"/>
                  <a:pt x="0" y="518160"/>
                </a:cubicBez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9" name="타원 138"/>
          <p:cNvSpPr/>
          <p:nvPr/>
        </p:nvSpPr>
        <p:spPr>
          <a:xfrm>
            <a:off x="8147549" y="1916335"/>
            <a:ext cx="115231" cy="12283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89304" y="2011487"/>
            <a:ext cx="6094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N.Chelny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8449992" y="1016732"/>
            <a:ext cx="162500" cy="1657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54382"/>
              </p:ext>
            </p:extLst>
          </p:nvPr>
        </p:nvGraphicFramePr>
        <p:xfrm>
          <a:off x="4939492" y="4627786"/>
          <a:ext cx="4333988" cy="200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97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분</a:t>
                      </a:r>
                      <a:endParaRPr lang="ko-KR" altLang="en-US" sz="1100" b="1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법인명</a:t>
                      </a:r>
                      <a:endParaRPr lang="ko-KR" altLang="en-US" sz="11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국가</a:t>
                      </a:r>
                      <a:endParaRPr lang="ko-KR" altLang="en-US" sz="1100" b="1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사업장명</a:t>
                      </a:r>
                      <a:endParaRPr lang="ko-KR" altLang="en-US" sz="1100" b="1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3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컴파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운드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Adampol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S.A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폴란드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Malaszewicz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Gdansk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3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Tychy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Vectura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Invest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N.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Chelny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7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해외</a:t>
                      </a:r>
                      <a:endParaRPr lang="en-US" altLang="ko-KR" sz="110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사무소</a:t>
                      </a:r>
                      <a:endParaRPr lang="en-US" altLang="ko-KR" sz="110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지사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Adampol</a:t>
                      </a:r>
                      <a:r>
                        <a:rPr lang="en-US" altLang="ko-KR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S.A</a:t>
                      </a:r>
                      <a:endParaRPr lang="ko-KR" altLang="en-US" sz="11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영국 </a:t>
                      </a:r>
                      <a:endParaRPr lang="ko-KR" altLang="en-US" sz="11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Manchester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벨기에 </a:t>
                      </a:r>
                      <a:endParaRPr lang="ko-KR" altLang="en-US" sz="1100" b="0" i="0" u="none" strike="noStrike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Antwerp</a:t>
                      </a:r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지사 설립 中</a:t>
                      </a:r>
                      <a:r>
                        <a:rPr lang="en-US" altLang="ko-KR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이태리 </a:t>
                      </a:r>
                      <a:endParaRPr lang="ko-KR" altLang="en-US" sz="11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Torino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스페인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Barcelona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폴란드 </a:t>
                      </a:r>
                      <a:endParaRPr lang="ko-KR" altLang="en-US" sz="11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Gliwice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Warsaw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10708"/>
              </p:ext>
            </p:extLst>
          </p:nvPr>
        </p:nvGraphicFramePr>
        <p:xfrm>
          <a:off x="736642" y="5135378"/>
          <a:ext cx="4085384" cy="1494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9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분</a:t>
                      </a:r>
                      <a:endParaRPr lang="ko-KR" altLang="en-US" sz="1100" b="1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법인명</a:t>
                      </a:r>
                      <a:endParaRPr lang="ko-KR" altLang="en-US" sz="1100" b="0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국가</a:t>
                      </a:r>
                      <a:endParaRPr lang="ko-KR" altLang="en-US" sz="1100" b="1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사업장명</a:t>
                      </a:r>
                      <a:endParaRPr lang="ko-KR" altLang="en-US" sz="1100" b="1" i="0" u="none" strike="noStrike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81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법인</a:t>
                      </a:r>
                      <a:endParaRPr lang="ko-KR" altLang="en-US" sz="1100" b="1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Adampol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S.A.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폴란드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Bialystok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1100" b="0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Vectura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Moscow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8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Vectura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Invest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러시아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Moscow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8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독일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Salzgitter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8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Adampol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Czech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체코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Nosovice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8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Adampol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Slovakia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슬로바키아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Zilina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자유형 7"/>
          <p:cNvSpPr/>
          <p:nvPr/>
        </p:nvSpPr>
        <p:spPr>
          <a:xfrm>
            <a:off x="5448300" y="1333136"/>
            <a:ext cx="2659380" cy="678544"/>
          </a:xfrm>
          <a:custGeom>
            <a:avLst/>
            <a:gdLst>
              <a:gd name="connsiteX0" fmla="*/ 0 w 2659380"/>
              <a:gd name="connsiteY0" fmla="*/ 678544 h 678544"/>
              <a:gd name="connsiteX1" fmla="*/ 449580 w 2659380"/>
              <a:gd name="connsiteY1" fmla="*/ 206104 h 678544"/>
              <a:gd name="connsiteX2" fmla="*/ 1165860 w 2659380"/>
              <a:gd name="connsiteY2" fmla="*/ 364 h 678544"/>
              <a:gd name="connsiteX3" fmla="*/ 1950720 w 2659380"/>
              <a:gd name="connsiteY3" fmla="*/ 168004 h 678544"/>
              <a:gd name="connsiteX4" fmla="*/ 2659380 w 2659380"/>
              <a:gd name="connsiteY4" fmla="*/ 579484 h 67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9380" h="678544">
                <a:moveTo>
                  <a:pt x="0" y="678544"/>
                </a:moveTo>
                <a:cubicBezTo>
                  <a:pt x="127635" y="498839"/>
                  <a:pt x="255270" y="319134"/>
                  <a:pt x="449580" y="206104"/>
                </a:cubicBezTo>
                <a:cubicBezTo>
                  <a:pt x="643890" y="93074"/>
                  <a:pt x="915670" y="6714"/>
                  <a:pt x="1165860" y="364"/>
                </a:cubicBezTo>
                <a:cubicBezTo>
                  <a:pt x="1416050" y="-5986"/>
                  <a:pt x="1701800" y="71484"/>
                  <a:pt x="1950720" y="168004"/>
                </a:cubicBezTo>
                <a:cubicBezTo>
                  <a:pt x="2199640" y="264524"/>
                  <a:pt x="2429510" y="422004"/>
                  <a:pt x="2659380" y="579484"/>
                </a:cubicBez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7266138" y="1453612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벡투라</a:t>
            </a: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</a:p>
          <a:p>
            <a:pPr eaLnBrk="1" fontAlgn="ctr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벡투라인베스트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244526" y="1966888"/>
            <a:ext cx="230464" cy="2478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460612" y="4995592"/>
            <a:ext cx="113210" cy="1250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dirty="0" err="1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7E1F3C-B963-4305-88CD-C4D439AE9224}"/>
              </a:ext>
            </a:extLst>
          </p:cNvPr>
          <p:cNvSpPr txBox="1"/>
          <p:nvPr/>
        </p:nvSpPr>
        <p:spPr>
          <a:xfrm>
            <a:off x="8575761" y="1667287"/>
            <a:ext cx="1457160" cy="241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</a:rPr>
              <a:t>사무소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97E2F2-9BA1-4135-884E-A82878D94648}"/>
              </a:ext>
            </a:extLst>
          </p:cNvPr>
          <p:cNvSpPr/>
          <p:nvPr/>
        </p:nvSpPr>
        <p:spPr bwMode="auto">
          <a:xfrm>
            <a:off x="8456225" y="1711511"/>
            <a:ext cx="144023" cy="144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>
                <a:tab pos="5715000" algn="l"/>
              </a:tabLst>
              <a:defRPr/>
            </a:pP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03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1"/>
          <p:cNvSpPr txBox="1">
            <a:spLocks/>
          </p:cNvSpPr>
          <p:nvPr/>
        </p:nvSpPr>
        <p:spPr bwMode="auto">
          <a:xfrm>
            <a:off x="0" y="1"/>
            <a:ext cx="9906000" cy="52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anchor="ctr"/>
          <a:lstStyle/>
          <a:p>
            <a:pPr>
              <a:defRPr/>
            </a:pP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※ </a:t>
            </a:r>
            <a:r>
              <a:rPr lang="ko-KR" altLang="en-US" sz="2300" dirty="0" err="1">
                <a:latin typeface="현대하모니 M" pitchFamily="18" charset="-127"/>
                <a:ea typeface="현대하모니 M" pitchFamily="18" charset="-127"/>
                <a:cs typeface="+mj-cs"/>
              </a:rPr>
              <a:t>아담폴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 주요 물류 흐름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(</a:t>
            </a:r>
            <a:r>
              <a:rPr lang="ko-KR" altLang="en-US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참고</a:t>
            </a:r>
            <a:r>
              <a:rPr lang="en-US" altLang="ko-KR" sz="2300" dirty="0">
                <a:latin typeface="현대하모니 M" pitchFamily="18" charset="-127"/>
                <a:ea typeface="현대하모니 M" pitchFamily="18" charset="-127"/>
                <a:cs typeface="+mj-cs"/>
              </a:rPr>
              <a:t>)</a:t>
            </a:r>
            <a:endParaRPr lang="ko-KR" altLang="en-US" sz="1400" dirty="0"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19" name="Straight Connector 3"/>
          <p:cNvCxnSpPr/>
          <p:nvPr/>
        </p:nvCxnSpPr>
        <p:spPr>
          <a:xfrm>
            <a:off x="0" y="502310"/>
            <a:ext cx="9906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60512" y="980728"/>
            <a:ext cx="8784976" cy="5364596"/>
            <a:chOff x="416496" y="764704"/>
            <a:chExt cx="9140962" cy="565262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764704"/>
              <a:ext cx="9140962" cy="56526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" name="자유형 2"/>
            <p:cNvSpPr/>
            <p:nvPr/>
          </p:nvSpPr>
          <p:spPr>
            <a:xfrm>
              <a:off x="2454876" y="868186"/>
              <a:ext cx="3409532" cy="2071802"/>
            </a:xfrm>
            <a:custGeom>
              <a:avLst/>
              <a:gdLst>
                <a:gd name="connsiteX0" fmla="*/ 3369275 w 3409532"/>
                <a:gd name="connsiteY0" fmla="*/ 1157402 h 2071802"/>
                <a:gd name="connsiteX1" fmla="*/ 3402227 w 3409532"/>
                <a:gd name="connsiteY1" fmla="*/ 967932 h 2071802"/>
                <a:gd name="connsiteX2" fmla="*/ 3245708 w 3409532"/>
                <a:gd name="connsiteY2" fmla="*/ 885553 h 2071802"/>
                <a:gd name="connsiteX3" fmla="*/ 2973859 w 3409532"/>
                <a:gd name="connsiteY3" fmla="*/ 1000883 h 2071802"/>
                <a:gd name="connsiteX4" fmla="*/ 2759675 w 3409532"/>
                <a:gd name="connsiteY4" fmla="*/ 1107975 h 2071802"/>
                <a:gd name="connsiteX5" fmla="*/ 2438400 w 3409532"/>
                <a:gd name="connsiteY5" fmla="*/ 1099737 h 2071802"/>
                <a:gd name="connsiteX6" fmla="*/ 2166551 w 3409532"/>
                <a:gd name="connsiteY6" fmla="*/ 1116213 h 2071802"/>
                <a:gd name="connsiteX7" fmla="*/ 2059459 w 3409532"/>
                <a:gd name="connsiteY7" fmla="*/ 1182116 h 2071802"/>
                <a:gd name="connsiteX8" fmla="*/ 1944129 w 3409532"/>
                <a:gd name="connsiteY8" fmla="*/ 1107975 h 2071802"/>
                <a:gd name="connsiteX9" fmla="*/ 1927654 w 3409532"/>
                <a:gd name="connsiteY9" fmla="*/ 877316 h 2071802"/>
                <a:gd name="connsiteX10" fmla="*/ 1878227 w 3409532"/>
                <a:gd name="connsiteY10" fmla="*/ 696083 h 2071802"/>
                <a:gd name="connsiteX11" fmla="*/ 2026508 w 3409532"/>
                <a:gd name="connsiteY11" fmla="*/ 556040 h 2071802"/>
                <a:gd name="connsiteX12" fmla="*/ 2042983 w 3409532"/>
                <a:gd name="connsiteY12" fmla="*/ 407759 h 2071802"/>
                <a:gd name="connsiteX13" fmla="*/ 1977081 w 3409532"/>
                <a:gd name="connsiteY13" fmla="*/ 127672 h 2071802"/>
                <a:gd name="connsiteX14" fmla="*/ 1902940 w 3409532"/>
                <a:gd name="connsiteY14" fmla="*/ 45294 h 2071802"/>
                <a:gd name="connsiteX15" fmla="*/ 1779373 w 3409532"/>
                <a:gd name="connsiteY15" fmla="*/ 4105 h 2071802"/>
                <a:gd name="connsiteX16" fmla="*/ 1433383 w 3409532"/>
                <a:gd name="connsiteY16" fmla="*/ 144148 h 2071802"/>
                <a:gd name="connsiteX17" fmla="*/ 1219200 w 3409532"/>
                <a:gd name="connsiteY17" fmla="*/ 407759 h 2071802"/>
                <a:gd name="connsiteX18" fmla="*/ 1054443 w 3409532"/>
                <a:gd name="connsiteY18" fmla="*/ 696083 h 2071802"/>
                <a:gd name="connsiteX19" fmla="*/ 889686 w 3409532"/>
                <a:gd name="connsiteY19" fmla="*/ 984407 h 2071802"/>
                <a:gd name="connsiteX20" fmla="*/ 757881 w 3409532"/>
                <a:gd name="connsiteY20" fmla="*/ 1173878 h 2071802"/>
                <a:gd name="connsiteX21" fmla="*/ 593124 w 3409532"/>
                <a:gd name="connsiteY21" fmla="*/ 1404537 h 2071802"/>
                <a:gd name="connsiteX22" fmla="*/ 453081 w 3409532"/>
                <a:gd name="connsiteY22" fmla="*/ 1701099 h 2071802"/>
                <a:gd name="connsiteX23" fmla="*/ 288324 w 3409532"/>
                <a:gd name="connsiteY23" fmla="*/ 1915283 h 2071802"/>
                <a:gd name="connsiteX24" fmla="*/ 131805 w 3409532"/>
                <a:gd name="connsiteY24" fmla="*/ 2014137 h 2071802"/>
                <a:gd name="connsiteX25" fmla="*/ 49427 w 3409532"/>
                <a:gd name="connsiteY25" fmla="*/ 2047088 h 2071802"/>
                <a:gd name="connsiteX26" fmla="*/ 0 w 3409532"/>
                <a:gd name="connsiteY26" fmla="*/ 2071802 h 207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09532" h="2071802">
                  <a:moveTo>
                    <a:pt x="3369275" y="1157402"/>
                  </a:moveTo>
                  <a:cubicBezTo>
                    <a:pt x="3396048" y="1085321"/>
                    <a:pt x="3422822" y="1013240"/>
                    <a:pt x="3402227" y="967932"/>
                  </a:cubicBezTo>
                  <a:cubicBezTo>
                    <a:pt x="3381633" y="922624"/>
                    <a:pt x="3317103" y="880061"/>
                    <a:pt x="3245708" y="885553"/>
                  </a:cubicBezTo>
                  <a:cubicBezTo>
                    <a:pt x="3174313" y="891045"/>
                    <a:pt x="3054864" y="963813"/>
                    <a:pt x="2973859" y="1000883"/>
                  </a:cubicBezTo>
                  <a:cubicBezTo>
                    <a:pt x="2892854" y="1037953"/>
                    <a:pt x="2848918" y="1091499"/>
                    <a:pt x="2759675" y="1107975"/>
                  </a:cubicBezTo>
                  <a:cubicBezTo>
                    <a:pt x="2670432" y="1124451"/>
                    <a:pt x="2537254" y="1098364"/>
                    <a:pt x="2438400" y="1099737"/>
                  </a:cubicBezTo>
                  <a:cubicBezTo>
                    <a:pt x="2339546" y="1101110"/>
                    <a:pt x="2229708" y="1102483"/>
                    <a:pt x="2166551" y="1116213"/>
                  </a:cubicBezTo>
                  <a:cubicBezTo>
                    <a:pt x="2103394" y="1129943"/>
                    <a:pt x="2096529" y="1183489"/>
                    <a:pt x="2059459" y="1182116"/>
                  </a:cubicBezTo>
                  <a:cubicBezTo>
                    <a:pt x="2022389" y="1180743"/>
                    <a:pt x="1966096" y="1158775"/>
                    <a:pt x="1944129" y="1107975"/>
                  </a:cubicBezTo>
                  <a:cubicBezTo>
                    <a:pt x="1922162" y="1057175"/>
                    <a:pt x="1938638" y="945965"/>
                    <a:pt x="1927654" y="877316"/>
                  </a:cubicBezTo>
                  <a:cubicBezTo>
                    <a:pt x="1916670" y="808667"/>
                    <a:pt x="1861751" y="749629"/>
                    <a:pt x="1878227" y="696083"/>
                  </a:cubicBezTo>
                  <a:cubicBezTo>
                    <a:pt x="1894703" y="642537"/>
                    <a:pt x="1999049" y="604094"/>
                    <a:pt x="2026508" y="556040"/>
                  </a:cubicBezTo>
                  <a:cubicBezTo>
                    <a:pt x="2053967" y="507986"/>
                    <a:pt x="2051221" y="479154"/>
                    <a:pt x="2042983" y="407759"/>
                  </a:cubicBezTo>
                  <a:cubicBezTo>
                    <a:pt x="2034745" y="336364"/>
                    <a:pt x="2000422" y="188083"/>
                    <a:pt x="1977081" y="127672"/>
                  </a:cubicBezTo>
                  <a:cubicBezTo>
                    <a:pt x="1953740" y="67261"/>
                    <a:pt x="1935891" y="65888"/>
                    <a:pt x="1902940" y="45294"/>
                  </a:cubicBezTo>
                  <a:cubicBezTo>
                    <a:pt x="1869989" y="24700"/>
                    <a:pt x="1857632" y="-12371"/>
                    <a:pt x="1779373" y="4105"/>
                  </a:cubicBezTo>
                  <a:cubicBezTo>
                    <a:pt x="1701114" y="20581"/>
                    <a:pt x="1526745" y="76872"/>
                    <a:pt x="1433383" y="144148"/>
                  </a:cubicBezTo>
                  <a:cubicBezTo>
                    <a:pt x="1340021" y="211424"/>
                    <a:pt x="1282357" y="315770"/>
                    <a:pt x="1219200" y="407759"/>
                  </a:cubicBezTo>
                  <a:cubicBezTo>
                    <a:pt x="1156043" y="499748"/>
                    <a:pt x="1054443" y="696083"/>
                    <a:pt x="1054443" y="696083"/>
                  </a:cubicBezTo>
                  <a:cubicBezTo>
                    <a:pt x="999524" y="792191"/>
                    <a:pt x="939113" y="904775"/>
                    <a:pt x="889686" y="984407"/>
                  </a:cubicBezTo>
                  <a:cubicBezTo>
                    <a:pt x="840259" y="1064039"/>
                    <a:pt x="807308" y="1103856"/>
                    <a:pt x="757881" y="1173878"/>
                  </a:cubicBezTo>
                  <a:cubicBezTo>
                    <a:pt x="708454" y="1243900"/>
                    <a:pt x="643924" y="1316667"/>
                    <a:pt x="593124" y="1404537"/>
                  </a:cubicBezTo>
                  <a:cubicBezTo>
                    <a:pt x="542324" y="1492407"/>
                    <a:pt x="503881" y="1615975"/>
                    <a:pt x="453081" y="1701099"/>
                  </a:cubicBezTo>
                  <a:cubicBezTo>
                    <a:pt x="402281" y="1786223"/>
                    <a:pt x="341870" y="1863110"/>
                    <a:pt x="288324" y="1915283"/>
                  </a:cubicBezTo>
                  <a:cubicBezTo>
                    <a:pt x="234778" y="1967456"/>
                    <a:pt x="171621" y="1992170"/>
                    <a:pt x="131805" y="2014137"/>
                  </a:cubicBezTo>
                  <a:cubicBezTo>
                    <a:pt x="91989" y="2036104"/>
                    <a:pt x="71394" y="2037477"/>
                    <a:pt x="49427" y="2047088"/>
                  </a:cubicBezTo>
                  <a:cubicBezTo>
                    <a:pt x="27459" y="2056699"/>
                    <a:pt x="13729" y="2064250"/>
                    <a:pt x="0" y="2071802"/>
                  </a:cubicBezTo>
                </a:path>
              </a:pathLst>
            </a:custGeom>
            <a:noFill/>
            <a:ln w="38100">
              <a:solidFill>
                <a:srgbClr val="002F8E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754258" y="2050302"/>
              <a:ext cx="227564" cy="1532237"/>
            </a:xfrm>
            <a:custGeom>
              <a:avLst/>
              <a:gdLst>
                <a:gd name="connsiteX0" fmla="*/ 20466 w 227564"/>
                <a:gd name="connsiteY0" fmla="*/ 1532237 h 1532237"/>
                <a:gd name="connsiteX1" fmla="*/ 3991 w 227564"/>
                <a:gd name="connsiteY1" fmla="*/ 1334529 h 1532237"/>
                <a:gd name="connsiteX2" fmla="*/ 86369 w 227564"/>
                <a:gd name="connsiteY2" fmla="*/ 1285102 h 1532237"/>
                <a:gd name="connsiteX3" fmla="*/ 135796 w 227564"/>
                <a:gd name="connsiteY3" fmla="*/ 1145059 h 1532237"/>
                <a:gd name="connsiteX4" fmla="*/ 168747 w 227564"/>
                <a:gd name="connsiteY4" fmla="*/ 996778 h 1532237"/>
                <a:gd name="connsiteX5" fmla="*/ 226412 w 227564"/>
                <a:gd name="connsiteY5" fmla="*/ 840259 h 1532237"/>
                <a:gd name="connsiteX6" fmla="*/ 201699 w 227564"/>
                <a:gd name="connsiteY6" fmla="*/ 700216 h 1532237"/>
                <a:gd name="connsiteX7" fmla="*/ 135796 w 227564"/>
                <a:gd name="connsiteY7" fmla="*/ 560172 h 1532237"/>
                <a:gd name="connsiteX8" fmla="*/ 61656 w 227564"/>
                <a:gd name="connsiteY8" fmla="*/ 345989 h 1532237"/>
                <a:gd name="connsiteX9" fmla="*/ 78131 w 227564"/>
                <a:gd name="connsiteY9" fmla="*/ 164756 h 1532237"/>
                <a:gd name="connsiteX10" fmla="*/ 78131 w 227564"/>
                <a:gd name="connsiteY10" fmla="*/ 0 h 153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564" h="1532237">
                  <a:moveTo>
                    <a:pt x="20466" y="1532237"/>
                  </a:moveTo>
                  <a:cubicBezTo>
                    <a:pt x="6736" y="1453977"/>
                    <a:pt x="-6993" y="1375718"/>
                    <a:pt x="3991" y="1334529"/>
                  </a:cubicBezTo>
                  <a:cubicBezTo>
                    <a:pt x="14975" y="1293340"/>
                    <a:pt x="64402" y="1316680"/>
                    <a:pt x="86369" y="1285102"/>
                  </a:cubicBezTo>
                  <a:cubicBezTo>
                    <a:pt x="108336" y="1253524"/>
                    <a:pt x="122066" y="1193113"/>
                    <a:pt x="135796" y="1145059"/>
                  </a:cubicBezTo>
                  <a:cubicBezTo>
                    <a:pt x="149526" y="1097005"/>
                    <a:pt x="153644" y="1047578"/>
                    <a:pt x="168747" y="996778"/>
                  </a:cubicBezTo>
                  <a:cubicBezTo>
                    <a:pt x="183850" y="945978"/>
                    <a:pt x="220920" y="889686"/>
                    <a:pt x="226412" y="840259"/>
                  </a:cubicBezTo>
                  <a:cubicBezTo>
                    <a:pt x="231904" y="790832"/>
                    <a:pt x="216802" y="746897"/>
                    <a:pt x="201699" y="700216"/>
                  </a:cubicBezTo>
                  <a:cubicBezTo>
                    <a:pt x="186596" y="653535"/>
                    <a:pt x="159136" y="619210"/>
                    <a:pt x="135796" y="560172"/>
                  </a:cubicBezTo>
                  <a:cubicBezTo>
                    <a:pt x="112456" y="501134"/>
                    <a:pt x="71267" y="411892"/>
                    <a:pt x="61656" y="345989"/>
                  </a:cubicBezTo>
                  <a:cubicBezTo>
                    <a:pt x="52045" y="280086"/>
                    <a:pt x="75385" y="222421"/>
                    <a:pt x="78131" y="164756"/>
                  </a:cubicBezTo>
                  <a:cubicBezTo>
                    <a:pt x="80877" y="107091"/>
                    <a:pt x="79504" y="53545"/>
                    <a:pt x="78131" y="0"/>
                  </a:cubicBezTo>
                </a:path>
              </a:pathLst>
            </a:custGeom>
            <a:noFill/>
            <a:ln w="38100">
              <a:solidFill>
                <a:srgbClr val="002F8E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189838" y="2107966"/>
              <a:ext cx="757332" cy="1589903"/>
            </a:xfrm>
            <a:custGeom>
              <a:avLst/>
              <a:gdLst>
                <a:gd name="connsiteX0" fmla="*/ 584886 w 757332"/>
                <a:gd name="connsiteY0" fmla="*/ 0 h 1589903"/>
                <a:gd name="connsiteX1" fmla="*/ 584886 w 757332"/>
                <a:gd name="connsiteY1" fmla="*/ 230660 h 1589903"/>
                <a:gd name="connsiteX2" fmla="*/ 609600 w 757332"/>
                <a:gd name="connsiteY2" fmla="*/ 453081 h 1589903"/>
                <a:gd name="connsiteX3" fmla="*/ 749643 w 757332"/>
                <a:gd name="connsiteY3" fmla="*/ 691979 h 1589903"/>
                <a:gd name="connsiteX4" fmla="*/ 733167 w 757332"/>
                <a:gd name="connsiteY4" fmla="*/ 782595 h 1589903"/>
                <a:gd name="connsiteX5" fmla="*/ 683740 w 757332"/>
                <a:gd name="connsiteY5" fmla="*/ 930876 h 1589903"/>
                <a:gd name="connsiteX6" fmla="*/ 675503 w 757332"/>
                <a:gd name="connsiteY6" fmla="*/ 996779 h 1589903"/>
                <a:gd name="connsiteX7" fmla="*/ 650789 w 757332"/>
                <a:gd name="connsiteY7" fmla="*/ 1095633 h 1589903"/>
                <a:gd name="connsiteX8" fmla="*/ 609600 w 757332"/>
                <a:gd name="connsiteY8" fmla="*/ 1136822 h 1589903"/>
                <a:gd name="connsiteX9" fmla="*/ 535459 w 757332"/>
                <a:gd name="connsiteY9" fmla="*/ 1210963 h 1589903"/>
                <a:gd name="connsiteX10" fmla="*/ 527221 w 757332"/>
                <a:gd name="connsiteY10" fmla="*/ 1301579 h 1589903"/>
                <a:gd name="connsiteX11" fmla="*/ 510746 w 757332"/>
                <a:gd name="connsiteY11" fmla="*/ 1301579 h 1589903"/>
                <a:gd name="connsiteX12" fmla="*/ 337751 w 757332"/>
                <a:gd name="connsiteY12" fmla="*/ 1334530 h 1589903"/>
                <a:gd name="connsiteX13" fmla="*/ 82378 w 757332"/>
                <a:gd name="connsiteY13" fmla="*/ 1458098 h 1589903"/>
                <a:gd name="connsiteX14" fmla="*/ 0 w 757332"/>
                <a:gd name="connsiteY14" fmla="*/ 1589903 h 158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7332" h="1589903">
                  <a:moveTo>
                    <a:pt x="584886" y="0"/>
                  </a:moveTo>
                  <a:cubicBezTo>
                    <a:pt x="582826" y="77573"/>
                    <a:pt x="580767" y="155147"/>
                    <a:pt x="584886" y="230660"/>
                  </a:cubicBezTo>
                  <a:cubicBezTo>
                    <a:pt x="589005" y="306173"/>
                    <a:pt x="582141" y="376195"/>
                    <a:pt x="609600" y="453081"/>
                  </a:cubicBezTo>
                  <a:cubicBezTo>
                    <a:pt x="637059" y="529967"/>
                    <a:pt x="729049" y="637060"/>
                    <a:pt x="749643" y="691979"/>
                  </a:cubicBezTo>
                  <a:cubicBezTo>
                    <a:pt x="770238" y="746898"/>
                    <a:pt x="744151" y="742779"/>
                    <a:pt x="733167" y="782595"/>
                  </a:cubicBezTo>
                  <a:cubicBezTo>
                    <a:pt x="722183" y="822411"/>
                    <a:pt x="693351" y="895179"/>
                    <a:pt x="683740" y="930876"/>
                  </a:cubicBezTo>
                  <a:cubicBezTo>
                    <a:pt x="674129" y="966573"/>
                    <a:pt x="680995" y="969320"/>
                    <a:pt x="675503" y="996779"/>
                  </a:cubicBezTo>
                  <a:cubicBezTo>
                    <a:pt x="670011" y="1024238"/>
                    <a:pt x="661773" y="1072292"/>
                    <a:pt x="650789" y="1095633"/>
                  </a:cubicBezTo>
                  <a:cubicBezTo>
                    <a:pt x="639805" y="1118974"/>
                    <a:pt x="609600" y="1136822"/>
                    <a:pt x="609600" y="1136822"/>
                  </a:cubicBezTo>
                  <a:cubicBezTo>
                    <a:pt x="590378" y="1156044"/>
                    <a:pt x="549189" y="1183504"/>
                    <a:pt x="535459" y="1210963"/>
                  </a:cubicBezTo>
                  <a:cubicBezTo>
                    <a:pt x="521729" y="1238422"/>
                    <a:pt x="531340" y="1286476"/>
                    <a:pt x="527221" y="1301579"/>
                  </a:cubicBezTo>
                  <a:cubicBezTo>
                    <a:pt x="523102" y="1316682"/>
                    <a:pt x="542324" y="1296087"/>
                    <a:pt x="510746" y="1301579"/>
                  </a:cubicBezTo>
                  <a:cubicBezTo>
                    <a:pt x="479168" y="1307071"/>
                    <a:pt x="409146" y="1308444"/>
                    <a:pt x="337751" y="1334530"/>
                  </a:cubicBezTo>
                  <a:cubicBezTo>
                    <a:pt x="266356" y="1360616"/>
                    <a:pt x="138670" y="1415536"/>
                    <a:pt x="82378" y="1458098"/>
                  </a:cubicBezTo>
                  <a:cubicBezTo>
                    <a:pt x="26086" y="1500660"/>
                    <a:pt x="13043" y="1545281"/>
                    <a:pt x="0" y="1589903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5823425" y="2997653"/>
              <a:ext cx="412618" cy="759155"/>
            </a:xfrm>
            <a:custGeom>
              <a:avLst/>
              <a:gdLst>
                <a:gd name="connsiteX0" fmla="*/ 58391 w 412618"/>
                <a:gd name="connsiteY0" fmla="*/ 0 h 759155"/>
                <a:gd name="connsiteX1" fmla="*/ 726 w 412618"/>
                <a:gd name="connsiteY1" fmla="*/ 288324 h 759155"/>
                <a:gd name="connsiteX2" fmla="*/ 33678 w 412618"/>
                <a:gd name="connsiteY2" fmla="*/ 428367 h 759155"/>
                <a:gd name="connsiteX3" fmla="*/ 140770 w 412618"/>
                <a:gd name="connsiteY3" fmla="*/ 650789 h 759155"/>
                <a:gd name="connsiteX4" fmla="*/ 305526 w 412618"/>
                <a:gd name="connsiteY4" fmla="*/ 749643 h 759155"/>
                <a:gd name="connsiteX5" fmla="*/ 412618 w 412618"/>
                <a:gd name="connsiteY5" fmla="*/ 749643 h 75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618" h="759155">
                  <a:moveTo>
                    <a:pt x="58391" y="0"/>
                  </a:moveTo>
                  <a:cubicBezTo>
                    <a:pt x="31618" y="108465"/>
                    <a:pt x="4845" y="216930"/>
                    <a:pt x="726" y="288324"/>
                  </a:cubicBezTo>
                  <a:cubicBezTo>
                    <a:pt x="-3393" y="359718"/>
                    <a:pt x="10337" y="367956"/>
                    <a:pt x="33678" y="428367"/>
                  </a:cubicBezTo>
                  <a:cubicBezTo>
                    <a:pt x="57019" y="488778"/>
                    <a:pt x="95462" y="597243"/>
                    <a:pt x="140770" y="650789"/>
                  </a:cubicBezTo>
                  <a:cubicBezTo>
                    <a:pt x="186078" y="704335"/>
                    <a:pt x="260218" y="733167"/>
                    <a:pt x="305526" y="749643"/>
                  </a:cubicBezTo>
                  <a:cubicBezTo>
                    <a:pt x="350834" y="766119"/>
                    <a:pt x="381726" y="757881"/>
                    <a:pt x="412618" y="749643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5773482" y="3244788"/>
              <a:ext cx="159801" cy="1046205"/>
            </a:xfrm>
            <a:custGeom>
              <a:avLst/>
              <a:gdLst>
                <a:gd name="connsiteX0" fmla="*/ 75383 w 159801"/>
                <a:gd name="connsiteY0" fmla="*/ 0 h 1046205"/>
                <a:gd name="connsiteX1" fmla="*/ 157761 w 159801"/>
                <a:gd name="connsiteY1" fmla="*/ 411892 h 1046205"/>
                <a:gd name="connsiteX2" fmla="*/ 124810 w 159801"/>
                <a:gd name="connsiteY2" fmla="*/ 708454 h 1046205"/>
                <a:gd name="connsiteX3" fmla="*/ 17718 w 159801"/>
                <a:gd name="connsiteY3" fmla="*/ 963827 h 1046205"/>
                <a:gd name="connsiteX4" fmla="*/ 1242 w 159801"/>
                <a:gd name="connsiteY4" fmla="*/ 1046205 h 104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801" h="1046205">
                  <a:moveTo>
                    <a:pt x="75383" y="0"/>
                  </a:moveTo>
                  <a:cubicBezTo>
                    <a:pt x="112453" y="146908"/>
                    <a:pt x="149523" y="293816"/>
                    <a:pt x="157761" y="411892"/>
                  </a:cubicBezTo>
                  <a:cubicBezTo>
                    <a:pt x="165999" y="529968"/>
                    <a:pt x="148151" y="616465"/>
                    <a:pt x="124810" y="708454"/>
                  </a:cubicBezTo>
                  <a:cubicBezTo>
                    <a:pt x="101470" y="800443"/>
                    <a:pt x="38313" y="907535"/>
                    <a:pt x="17718" y="963827"/>
                  </a:cubicBezTo>
                  <a:cubicBezTo>
                    <a:pt x="-2877" y="1020119"/>
                    <a:pt x="-818" y="1033162"/>
                    <a:pt x="1242" y="1046205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5766486" y="2050302"/>
              <a:ext cx="57665" cy="65902"/>
            </a:xfrm>
            <a:custGeom>
              <a:avLst/>
              <a:gdLst>
                <a:gd name="connsiteX0" fmla="*/ 57665 w 57665"/>
                <a:gd name="connsiteY0" fmla="*/ 0 h 65902"/>
                <a:gd name="connsiteX1" fmla="*/ 0 w 57665"/>
                <a:gd name="connsiteY1" fmla="*/ 65902 h 6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65" h="65902">
                  <a:moveTo>
                    <a:pt x="57665" y="0"/>
                  </a:moveTo>
                  <a:lnTo>
                    <a:pt x="0" y="65902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932670" y="2832896"/>
              <a:ext cx="2924433" cy="280634"/>
            </a:xfrm>
            <a:custGeom>
              <a:avLst/>
              <a:gdLst>
                <a:gd name="connsiteX0" fmla="*/ 0 w 2924433"/>
                <a:gd name="connsiteY0" fmla="*/ 214184 h 280634"/>
                <a:gd name="connsiteX1" fmla="*/ 263611 w 2924433"/>
                <a:gd name="connsiteY1" fmla="*/ 181233 h 280634"/>
                <a:gd name="connsiteX2" fmla="*/ 428368 w 2924433"/>
                <a:gd name="connsiteY2" fmla="*/ 65903 h 280634"/>
                <a:gd name="connsiteX3" fmla="*/ 683741 w 2924433"/>
                <a:gd name="connsiteY3" fmla="*/ 107092 h 280634"/>
                <a:gd name="connsiteX4" fmla="*/ 939114 w 2924433"/>
                <a:gd name="connsiteY4" fmla="*/ 107092 h 280634"/>
                <a:gd name="connsiteX5" fmla="*/ 1153298 w 2924433"/>
                <a:gd name="connsiteY5" fmla="*/ 131806 h 280634"/>
                <a:gd name="connsiteX6" fmla="*/ 1392195 w 2924433"/>
                <a:gd name="connsiteY6" fmla="*/ 74141 h 280634"/>
                <a:gd name="connsiteX7" fmla="*/ 1672281 w 2924433"/>
                <a:gd name="connsiteY7" fmla="*/ 189470 h 280634"/>
                <a:gd name="connsiteX8" fmla="*/ 1952368 w 2924433"/>
                <a:gd name="connsiteY8" fmla="*/ 247135 h 280634"/>
                <a:gd name="connsiteX9" fmla="*/ 2141838 w 2924433"/>
                <a:gd name="connsiteY9" fmla="*/ 98854 h 280634"/>
                <a:gd name="connsiteX10" fmla="*/ 2306595 w 2924433"/>
                <a:gd name="connsiteY10" fmla="*/ 148281 h 280634"/>
                <a:gd name="connsiteX11" fmla="*/ 2413687 w 2924433"/>
                <a:gd name="connsiteY11" fmla="*/ 65903 h 280634"/>
                <a:gd name="connsiteX12" fmla="*/ 2619633 w 2924433"/>
                <a:gd name="connsiteY12" fmla="*/ 280087 h 280634"/>
                <a:gd name="connsiteX13" fmla="*/ 2809103 w 2924433"/>
                <a:gd name="connsiteY13" fmla="*/ 123568 h 280634"/>
                <a:gd name="connsiteX14" fmla="*/ 2924433 w 2924433"/>
                <a:gd name="connsiteY14" fmla="*/ 0 h 28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4433" h="280634">
                  <a:moveTo>
                    <a:pt x="0" y="214184"/>
                  </a:moveTo>
                  <a:cubicBezTo>
                    <a:pt x="96108" y="210065"/>
                    <a:pt x="192216" y="205946"/>
                    <a:pt x="263611" y="181233"/>
                  </a:cubicBezTo>
                  <a:cubicBezTo>
                    <a:pt x="335006" y="156519"/>
                    <a:pt x="358346" y="78260"/>
                    <a:pt x="428368" y="65903"/>
                  </a:cubicBezTo>
                  <a:cubicBezTo>
                    <a:pt x="498390" y="53546"/>
                    <a:pt x="598617" y="100227"/>
                    <a:pt x="683741" y="107092"/>
                  </a:cubicBezTo>
                  <a:cubicBezTo>
                    <a:pt x="768865" y="113957"/>
                    <a:pt x="860855" y="102973"/>
                    <a:pt x="939114" y="107092"/>
                  </a:cubicBezTo>
                  <a:cubicBezTo>
                    <a:pt x="1017373" y="111211"/>
                    <a:pt x="1077785" y="137298"/>
                    <a:pt x="1153298" y="131806"/>
                  </a:cubicBezTo>
                  <a:cubicBezTo>
                    <a:pt x="1228811" y="126314"/>
                    <a:pt x="1305698" y="64530"/>
                    <a:pt x="1392195" y="74141"/>
                  </a:cubicBezTo>
                  <a:cubicBezTo>
                    <a:pt x="1478692" y="83752"/>
                    <a:pt x="1578919" y="160638"/>
                    <a:pt x="1672281" y="189470"/>
                  </a:cubicBezTo>
                  <a:cubicBezTo>
                    <a:pt x="1765643" y="218302"/>
                    <a:pt x="1874109" y="262238"/>
                    <a:pt x="1952368" y="247135"/>
                  </a:cubicBezTo>
                  <a:cubicBezTo>
                    <a:pt x="2030628" y="232032"/>
                    <a:pt x="2082800" y="115330"/>
                    <a:pt x="2141838" y="98854"/>
                  </a:cubicBezTo>
                  <a:cubicBezTo>
                    <a:pt x="2200876" y="82378"/>
                    <a:pt x="2261287" y="153773"/>
                    <a:pt x="2306595" y="148281"/>
                  </a:cubicBezTo>
                  <a:cubicBezTo>
                    <a:pt x="2351903" y="142789"/>
                    <a:pt x="2361514" y="43935"/>
                    <a:pt x="2413687" y="65903"/>
                  </a:cubicBezTo>
                  <a:cubicBezTo>
                    <a:pt x="2465860" y="87871"/>
                    <a:pt x="2553730" y="270476"/>
                    <a:pt x="2619633" y="280087"/>
                  </a:cubicBezTo>
                  <a:cubicBezTo>
                    <a:pt x="2685536" y="289698"/>
                    <a:pt x="2758303" y="170249"/>
                    <a:pt x="2809103" y="123568"/>
                  </a:cubicBezTo>
                  <a:cubicBezTo>
                    <a:pt x="2859903" y="76887"/>
                    <a:pt x="2892168" y="38443"/>
                    <a:pt x="2924433" y="0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48117" y="617552"/>
            <a:ext cx="2877711" cy="330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8" lvl="0" indent="-14288" defTabSz="1042988" eaLnBrk="0" latinLnBrk="0" hangingPunct="0">
              <a:lnSpc>
                <a:spcPct val="110000"/>
              </a:lnSpc>
              <a:defRPr/>
            </a:pPr>
            <a:r>
              <a:rPr kumimoji="0" lang="ko-KR" altLang="en-US" sz="1600" kern="0" dirty="0">
                <a:latin typeface="현대하모니 L" pitchFamily="18" charset="-127"/>
                <a:ea typeface="현대하모니 L" pitchFamily="18" charset="-127"/>
              </a:rPr>
              <a:t>□ </a:t>
            </a:r>
            <a:r>
              <a:rPr kumimoji="0" lang="en-US" altLang="ko-KR" sz="1600" kern="0" dirty="0">
                <a:latin typeface="현대하모니 L" pitchFamily="18" charset="-127"/>
                <a:ea typeface="현대하모니 L" pitchFamily="18" charset="-127"/>
              </a:rPr>
              <a:t>T/P </a:t>
            </a:r>
            <a:r>
              <a:rPr kumimoji="0" lang="ko-KR" altLang="en-US" sz="1600" kern="0" dirty="0">
                <a:latin typeface="현대하모니 L" pitchFamily="18" charset="-127"/>
                <a:ea typeface="현대하모니 L" pitchFamily="18" charset="-127"/>
              </a:rPr>
              <a:t>주요 운송루트</a:t>
            </a:r>
            <a:r>
              <a:rPr kumimoji="0" lang="en-US" altLang="ko-KR" sz="1600" kern="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(</a:t>
            </a:r>
            <a:r>
              <a:rPr kumimoji="0" lang="ko-KR" altLang="en-US" sz="1600" kern="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물류 동맥</a:t>
            </a:r>
            <a:r>
              <a:rPr kumimoji="0" lang="en-US" altLang="ko-KR" sz="1600" kern="0" dirty="0">
                <a:solidFill>
                  <a:srgbClr val="FF0000"/>
                </a:solidFill>
                <a:latin typeface="현대하모니 L" pitchFamily="18" charset="-127"/>
                <a:ea typeface="현대하모니 L" pitchFamily="18" charset="-127"/>
              </a:rPr>
              <a:t>)</a:t>
            </a:r>
            <a:endParaRPr kumimoji="0" lang="en-US" altLang="ko-KR" sz="1400" kern="0" dirty="0">
              <a:solidFill>
                <a:srgbClr val="FF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01172" y="6387135"/>
            <a:ext cx="30476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57838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50" b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50" b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화살표 굵기는 물동량과 비례</a:t>
            </a:r>
            <a:r>
              <a:rPr lang="en-US" altLang="ko-KR" sz="1050" b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Adampol S.A. </a:t>
            </a:r>
            <a:r>
              <a:rPr lang="ko-KR" altLang="en-US" sz="1050" b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기준</a:t>
            </a:r>
            <a:r>
              <a:rPr lang="en-US" altLang="ko-KR" sz="1050" b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050" b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32720" y="1808820"/>
            <a:ext cx="847953" cy="2308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현대차</a:t>
            </a:r>
            <a:r>
              <a:rPr lang="ko-KR" altLang="en-US" sz="9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</a:t>
            </a:r>
            <a:endParaRPr lang="ko-KR" altLang="en-US" sz="90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>
            <a:off x="2856697" y="2039652"/>
            <a:ext cx="224095" cy="2352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241032" y="4566320"/>
            <a:ext cx="847953" cy="2308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기아차</a:t>
            </a:r>
            <a:r>
              <a:rPr lang="ko-KR" altLang="en-US" sz="9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</a:t>
            </a:r>
            <a:endParaRPr lang="ko-KR" altLang="en-US" sz="90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" name="직선 화살표 연결선 21"/>
          <p:cNvCxnSpPr>
            <a:stCxn id="21" idx="0"/>
          </p:cNvCxnSpPr>
          <p:nvPr/>
        </p:nvCxnSpPr>
        <p:spPr>
          <a:xfrm flipH="1" flipV="1">
            <a:off x="5342091" y="4146125"/>
            <a:ext cx="322918" cy="4201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645424" y="3934147"/>
            <a:ext cx="73994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다수 </a:t>
            </a:r>
            <a:r>
              <a:rPr lang="en-US" altLang="ko-KR" sz="9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3PL </a:t>
            </a:r>
            <a:r>
              <a:rPr lang="ko-KR" altLang="en-US" sz="900" b="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브랜드</a:t>
            </a:r>
            <a:endParaRPr lang="ko-KR" altLang="en-US" sz="900" b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0" name="직선 화살표 연결선 19"/>
          <p:cNvCxnSpPr>
            <a:stCxn id="29" idx="3"/>
          </p:cNvCxnSpPr>
          <p:nvPr/>
        </p:nvCxnSpPr>
        <p:spPr>
          <a:xfrm flipV="1">
            <a:off x="2385365" y="3334438"/>
            <a:ext cx="1847555" cy="7843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7545288" y="6448251"/>
            <a:ext cx="2311400" cy="365125"/>
          </a:xfrm>
        </p:spPr>
        <p:txBody>
          <a:bodyPr/>
          <a:lstStyle/>
          <a:p>
            <a:pPr>
              <a:defRPr/>
            </a:pPr>
            <a:fld id="{5A643261-51A7-4123-8669-2BA09F4FC1CC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7584131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00B0F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 bwMode="auto">
        <a:noFill/>
        <a:ln w="9525">
          <a:solidFill>
            <a:schemeClr val="bg1"/>
          </a:solidFill>
          <a:round/>
          <a:headEnd type="none" w="med" len="med"/>
          <a:tailEnd type="none" w="med" len="med"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Pakiet 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Pakiet 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Metadata/LabelInfo.xml><?xml version="1.0" encoding="utf-8"?>
<clbl:labelList xmlns:clbl="http://schemas.microsoft.com/office/2020/mipLabelMetadata">
  <clbl:label id="{33fda7ce-6156-4e79-840a-31239bced759}" enabled="1" method="Privileged" siteId="{f9ac8ad9-9c79-4fb4-be57-986d607ad40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32182</TotalTime>
  <Words>2595</Words>
  <Application>Microsoft Office PowerPoint</Application>
  <PresentationFormat>A4 용지(210x297mm)</PresentationFormat>
  <Paragraphs>955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굴림</vt:lpstr>
      <vt:lpstr>맑은 고딕</vt:lpstr>
      <vt:lpstr>현대하모니 B</vt:lpstr>
      <vt:lpstr>현대하모니 L</vt:lpstr>
      <vt:lpstr>현대하모니 M</vt:lpstr>
      <vt:lpstr>Arial</vt:lpstr>
      <vt:lpstr>Georgia</vt:lpstr>
      <vt:lpstr>Wingdings</vt:lpstr>
      <vt:lpstr>4_Office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Junsick</dc:creator>
  <cp:lastModifiedBy>김현수 책임매니저 Adampol</cp:lastModifiedBy>
  <cp:revision>2340</cp:revision>
  <cp:lastPrinted>2019-08-13T12:58:08Z</cp:lastPrinted>
  <dcterms:created xsi:type="dcterms:W3CDTF">2012-06-03T16:57:30Z</dcterms:created>
  <dcterms:modified xsi:type="dcterms:W3CDTF">2024-02-01T08:13:33Z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본 문서는 현대글로비스의 정보자산이므로 무단 전재 및 복제할 수 없습니다. 임직원 외 타인의 열람 및 배포가 불가합니다.</vt:lpwstr>
  </property>
  <property fmtid="{D5CDD505-2E9C-101B-9397-08002B2CF9AE}" pid="3" name="ClassificationContentMarkingHeaderLocations">
    <vt:lpwstr>4_Office 테마:7\디자인 사용자 지정:9</vt:lpwstr>
  </property>
  <property fmtid="{D5CDD505-2E9C-101B-9397-08002B2CF9AE}" pid="4" name="ClassificationContentMarkingHeaderText">
    <vt:lpwstr>사내한(암호화)</vt:lpwstr>
  </property>
</Properties>
</file>